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5" r:id="rId2"/>
    <p:sldId id="291" r:id="rId3"/>
    <p:sldId id="294" r:id="rId4"/>
    <p:sldId id="292" r:id="rId5"/>
    <p:sldId id="293" r:id="rId6"/>
    <p:sldId id="290" r:id="rId7"/>
    <p:sldId id="258" r:id="rId8"/>
    <p:sldId id="260" r:id="rId9"/>
    <p:sldId id="274" r:id="rId10"/>
    <p:sldId id="266" r:id="rId11"/>
    <p:sldId id="262" r:id="rId12"/>
    <p:sldId id="263" r:id="rId13"/>
    <p:sldId id="264" r:id="rId14"/>
    <p:sldId id="265" r:id="rId15"/>
    <p:sldId id="267" r:id="rId16"/>
    <p:sldId id="257" r:id="rId17"/>
    <p:sldId id="268" r:id="rId18"/>
    <p:sldId id="269" r:id="rId19"/>
    <p:sldId id="271" r:id="rId20"/>
    <p:sldId id="273" r:id="rId21"/>
    <p:sldId id="261" r:id="rId22"/>
    <p:sldId id="298" r:id="rId23"/>
    <p:sldId id="299" r:id="rId24"/>
    <p:sldId id="300" r:id="rId25"/>
    <p:sldId id="301" r:id="rId26"/>
    <p:sldId id="302" r:id="rId27"/>
    <p:sldId id="296" r:id="rId28"/>
    <p:sldId id="304" r:id="rId29"/>
    <p:sldId id="303" r:id="rId30"/>
    <p:sldId id="276" r:id="rId31"/>
    <p:sldId id="278" r:id="rId32"/>
    <p:sldId id="279" r:id="rId33"/>
    <p:sldId id="280" r:id="rId34"/>
    <p:sldId id="281" r:id="rId35"/>
    <p:sldId id="282" r:id="rId36"/>
    <p:sldId id="283" r:id="rId37"/>
    <p:sldId id="295" r:id="rId38"/>
    <p:sldId id="286" r:id="rId39"/>
    <p:sldId id="287" r:id="rId40"/>
    <p:sldId id="289" r:id="rId41"/>
    <p:sldId id="288" r:id="rId42"/>
    <p:sldId id="297" r:id="rId43"/>
    <p:sldId id="305" r:id="rId44"/>
  </p:sldIdLst>
  <p:sldSz cx="9144000" cy="6858000" type="screen4x3"/>
  <p:notesSz cx="6858000" cy="9144000"/>
  <p:photoAlbum/>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00" autoAdjust="0"/>
  </p:normalViewPr>
  <p:slideViewPr>
    <p:cSldViewPr>
      <p:cViewPr>
        <p:scale>
          <a:sx n="90" d="100"/>
          <a:sy n="90" d="100"/>
        </p:scale>
        <p:origin x="-2244" y="-2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8BEA0-41D6-48FA-B56D-C8C5EBED0E92}" type="datetimeFigureOut">
              <a:rPr lang="en-US" smtClean="0"/>
              <a:t>11/28/2016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D9EF72-D70A-498D-A412-19E6AE46612B}" type="slidenum">
              <a:rPr lang="en-US" smtClean="0"/>
              <a:t>‹#›</a:t>
            </a:fld>
            <a:endParaRPr lang="en-US"/>
          </a:p>
        </p:txBody>
      </p:sp>
    </p:spTree>
    <p:extLst>
      <p:ext uri="{BB962C8B-B14F-4D97-AF65-F5344CB8AC3E}">
        <p14:creationId xmlns:p14="http://schemas.microsoft.com/office/powerpoint/2010/main" val="27930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health of your mouth is important to the health of your body, and today I am going to talk to you about taking care of your teeth!</a:t>
            </a:r>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1</a:t>
            </a:fld>
            <a:endParaRPr lang="en-US"/>
          </a:p>
        </p:txBody>
      </p:sp>
    </p:spTree>
    <p:extLst>
      <p:ext uri="{BB962C8B-B14F-4D97-AF65-F5344CB8AC3E}">
        <p14:creationId xmlns:p14="http://schemas.microsoft.com/office/powerpoint/2010/main" val="370478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Sugar + Acid = Bad!</a:t>
            </a:r>
          </a:p>
          <a:p>
            <a:pPr lvl="0"/>
            <a:r>
              <a:rPr lang="en-US" sz="1200" kern="1200" dirty="0" smtClean="0">
                <a:solidFill>
                  <a:schemeClr val="tx1"/>
                </a:solidFill>
                <a:effectLst/>
                <a:latin typeface="+mn-lt"/>
                <a:ea typeface="+mn-ea"/>
                <a:cs typeface="+mn-cs"/>
              </a:rPr>
              <a:t>Talk about how plaque gets on your teeth. Acid in candy and drinks makes your enamel weak … think of it as armor for your teeth. But acid can make little holes in it. Then, the sugar in that candy and drink can go in and attack your teeth and make cavities.</a:t>
            </a: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27</a:t>
            </a:fld>
            <a:endParaRPr lang="en-US"/>
          </a:p>
        </p:txBody>
      </p:sp>
    </p:spTree>
    <p:extLst>
      <p:ext uri="{BB962C8B-B14F-4D97-AF65-F5344CB8AC3E}">
        <p14:creationId xmlns:p14="http://schemas.microsoft.com/office/powerpoint/2010/main" val="237928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like to call them “Sugar Bugs” because we have bacteria in our mouth already. If we eat and drink lots of sugary stuff, we just feed that bacteria and they can make more cavities!</a:t>
            </a: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29</a:t>
            </a:fld>
            <a:endParaRPr lang="en-US"/>
          </a:p>
        </p:txBody>
      </p:sp>
    </p:spTree>
    <p:extLst>
      <p:ext uri="{BB962C8B-B14F-4D97-AF65-F5344CB8AC3E}">
        <p14:creationId xmlns:p14="http://schemas.microsoft.com/office/powerpoint/2010/main" val="186635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can you eat that is better?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better food and drink choices and discuss</a:t>
            </a:r>
            <a:r>
              <a:rPr lang="en-US" sz="1200" kern="1200" baseline="0" dirty="0" smtClean="0">
                <a:solidFill>
                  <a:schemeClr val="tx1"/>
                </a:solidFill>
                <a:effectLst/>
                <a:latin typeface="+mn-lt"/>
                <a:ea typeface="+mn-ea"/>
                <a:cs typeface="+mn-cs"/>
              </a:rPr>
              <a:t> that not only do these not have the high amount of sugar and acid, but they also contain nutrients that help you grow.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30</a:t>
            </a:fld>
            <a:endParaRPr lang="en-US"/>
          </a:p>
        </p:txBody>
      </p:sp>
    </p:spTree>
    <p:extLst>
      <p:ext uri="{BB962C8B-B14F-4D97-AF65-F5344CB8AC3E}">
        <p14:creationId xmlns:p14="http://schemas.microsoft.com/office/powerpoint/2010/main" val="3592769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 not saying you can’t ever have candy as a treat … but it should be just that, a treat—not something you should have every day. </a:t>
            </a:r>
          </a:p>
          <a:p>
            <a:r>
              <a:rPr lang="en-US" sz="1200" kern="1200" dirty="0" smtClean="0">
                <a:solidFill>
                  <a:schemeClr val="tx1"/>
                </a:solidFill>
                <a:effectLst/>
                <a:latin typeface="+mn-lt"/>
                <a:ea typeface="+mn-ea"/>
                <a:cs typeface="+mn-cs"/>
              </a:rPr>
              <a:t>And, if you do have candy, something like chocolate that melts and washed off your teeth easier and doesn’t get stuck (or is something you can suck on for a long time) is better than other candy choices.</a:t>
            </a:r>
          </a:p>
          <a:p>
            <a:r>
              <a:rPr lang="en-US" sz="1200" kern="1200" dirty="0" smtClean="0">
                <a:solidFill>
                  <a:schemeClr val="tx1"/>
                </a:solidFill>
                <a:effectLst/>
                <a:latin typeface="+mn-lt"/>
                <a:ea typeface="+mn-ea"/>
                <a:cs typeface="+mn-cs"/>
              </a:rPr>
              <a:t>Also, when you do have candy, it’s a good idea to rinse with water after you finish eating it. Example of eating chocolate is better because it doesn’t STICK to your teeth and between your teeth.</a:t>
            </a: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37</a:t>
            </a:fld>
            <a:endParaRPr lang="en-US"/>
          </a:p>
        </p:txBody>
      </p:sp>
    </p:spTree>
    <p:extLst>
      <p:ext uri="{BB962C8B-B14F-4D97-AF65-F5344CB8AC3E}">
        <p14:creationId xmlns:p14="http://schemas.microsoft.com/office/powerpoint/2010/main" val="125259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Brushing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Stress 2Min2X Day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large amount</a:t>
            </a:r>
            <a:r>
              <a:rPr lang="en-US" sz="1200" kern="1200" baseline="0" dirty="0" smtClean="0">
                <a:solidFill>
                  <a:schemeClr val="tx1"/>
                </a:solidFill>
                <a:effectLst/>
                <a:latin typeface="+mn-lt"/>
                <a:ea typeface="+mn-ea"/>
                <a:cs typeface="+mn-cs"/>
              </a:rPr>
              <a:t> of toothpaste is note needed</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38</a:t>
            </a:fld>
            <a:endParaRPr lang="en-US"/>
          </a:p>
        </p:txBody>
      </p:sp>
    </p:spTree>
    <p:extLst>
      <p:ext uri="{BB962C8B-B14F-4D97-AF65-F5344CB8AC3E}">
        <p14:creationId xmlns:p14="http://schemas.microsoft.com/office/powerpoint/2010/main" val="400424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Flossing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Daily is great, but even if they did EVERY other day or even 3 times a week, that would be awesome (M, W, F)!</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know too it may be easier for young kids to use floss picks</a:t>
            </a:r>
            <a:r>
              <a:rPr lang="en-US" sz="1200" kern="1200" baseline="0" dirty="0" smtClean="0">
                <a:solidFill>
                  <a:schemeClr val="tx1"/>
                </a:solidFill>
                <a:effectLst/>
                <a:latin typeface="+mn-lt"/>
                <a:ea typeface="+mn-ea"/>
                <a:cs typeface="+mn-cs"/>
              </a:rPr>
              <a:t> rather than actual floss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41</a:t>
            </a:fld>
            <a:endParaRPr lang="en-US"/>
          </a:p>
        </p:txBody>
      </p:sp>
    </p:spTree>
    <p:extLst>
      <p:ext uri="{BB962C8B-B14F-4D97-AF65-F5344CB8AC3E}">
        <p14:creationId xmlns:p14="http://schemas.microsoft.com/office/powerpoint/2010/main" val="3952549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Close with Take Away Points …</a:t>
            </a:r>
            <a:endParaRPr lang="en-US" sz="8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Why Teeth Are Important</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Eat</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Speak</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SMILE!</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Overall keep us healthy by having a clean, cavity free mouth.</a:t>
            </a:r>
            <a:endParaRPr lang="en-US" sz="10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Choosing Healthy Foods and Drinks</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Limit candy and soda</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Choose healthy snacks and fruit for something sweet</a:t>
            </a:r>
            <a:endParaRPr lang="en-US" sz="10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Brushing and Flossing</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Stress 2Min2X Day</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Floss as much as you can</a:t>
            </a:r>
            <a:endParaRPr lang="en-US"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D9EF72-D70A-498D-A412-19E6AE46612B}" type="slidenum">
              <a:rPr lang="en-US" smtClean="0"/>
              <a:t>42</a:t>
            </a:fld>
            <a:endParaRPr lang="en-US"/>
          </a:p>
        </p:txBody>
      </p:sp>
    </p:spTree>
    <p:extLst>
      <p:ext uri="{BB962C8B-B14F-4D97-AF65-F5344CB8AC3E}">
        <p14:creationId xmlns:p14="http://schemas.microsoft.com/office/powerpoint/2010/main" val="347385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animals like sharks who keep growing teeth as they fall out. Shark teeth are popularly found as beach treasures because sharks shed 1000s of teeth in a lifetime – usually at least 1 per week! </a:t>
            </a:r>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2</a:t>
            </a:fld>
            <a:endParaRPr lang="en-US"/>
          </a:p>
        </p:txBody>
      </p:sp>
    </p:spTree>
    <p:extLst>
      <p:ext uri="{BB962C8B-B14F-4D97-AF65-F5344CB8AC3E}">
        <p14:creationId xmlns:p14="http://schemas.microsoft.com/office/powerpoint/2010/main" val="144069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in the beaver, incisors grow their entire lives, but are worn down by grinding them together, tree cutting and feeding.</a:t>
            </a: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3</a:t>
            </a:fld>
            <a:endParaRPr lang="en-US"/>
          </a:p>
        </p:txBody>
      </p:sp>
    </p:spTree>
    <p:extLst>
      <p:ext uri="{BB962C8B-B14F-4D97-AF65-F5344CB8AC3E}">
        <p14:creationId xmlns:p14="http://schemas.microsoft.com/office/powerpoint/2010/main" val="94778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But not humans!</a:t>
            </a:r>
            <a:r>
              <a:rPr lang="en-US" sz="1200" kern="1200" dirty="0" smtClean="0">
                <a:solidFill>
                  <a:schemeClr val="tx1"/>
                </a:solidFill>
                <a:effectLst/>
                <a:latin typeface="+mn-lt"/>
                <a:ea typeface="+mn-ea"/>
                <a:cs typeface="+mn-cs"/>
              </a:rPr>
              <a:t> How many sets of teeth do you think we get? </a:t>
            </a:r>
            <a:r>
              <a:rPr lang="en-US" sz="1200" b="1" kern="1200" dirty="0" smtClean="0">
                <a:solidFill>
                  <a:schemeClr val="tx1"/>
                </a:solidFill>
                <a:effectLst/>
                <a:latin typeface="+mn-lt"/>
                <a:ea typeface="+mn-ea"/>
                <a:cs typeface="+mn-cs"/>
              </a:rPr>
              <a:t>(2)</a:t>
            </a:r>
            <a:endParaRPr lang="en-US" sz="10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are a baby and get your first teeth in your mouth, how many do you get? </a:t>
            </a:r>
            <a:r>
              <a:rPr lang="en-US" sz="1200" b="1" kern="1200" dirty="0" smtClean="0">
                <a:solidFill>
                  <a:schemeClr val="tx1"/>
                </a:solidFill>
                <a:effectLst/>
                <a:latin typeface="+mn-lt"/>
                <a:ea typeface="+mn-ea"/>
                <a:cs typeface="+mn-cs"/>
              </a:rPr>
              <a:t>(20)</a:t>
            </a:r>
            <a:endParaRPr lang="en-US" sz="10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you become an adult, how many teeth do you get in your mouth</a:t>
            </a:r>
            <a:r>
              <a:rPr lang="en-US" sz="1200" b="1" kern="1200" dirty="0" smtClean="0">
                <a:solidFill>
                  <a:schemeClr val="tx1"/>
                </a:solidFill>
                <a:effectLst/>
                <a:latin typeface="+mn-lt"/>
                <a:ea typeface="+mn-ea"/>
                <a:cs typeface="+mn-cs"/>
              </a:rPr>
              <a:t>? (32)</a:t>
            </a:r>
            <a:endParaRPr lang="en-US" sz="10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4</a:t>
            </a:fld>
            <a:endParaRPr lang="en-US"/>
          </a:p>
        </p:txBody>
      </p:sp>
    </p:spTree>
    <p:extLst>
      <p:ext uri="{BB962C8B-B14F-4D97-AF65-F5344CB8AC3E}">
        <p14:creationId xmlns:p14="http://schemas.microsoft.com/office/powerpoint/2010/main" val="637474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Why Do You Think Teeth Are Important?</a:t>
            </a:r>
            <a:endParaRPr lang="en-US" sz="10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Eat</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Speak</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Us SMILE!</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Overall keep us healthy by having a clean, cavity free mouth.</a:t>
            </a:r>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5</a:t>
            </a:fld>
            <a:endParaRPr lang="en-US"/>
          </a:p>
        </p:txBody>
      </p:sp>
    </p:spTree>
    <p:extLst>
      <p:ext uri="{BB962C8B-B14F-4D97-AF65-F5344CB8AC3E}">
        <p14:creationId xmlns:p14="http://schemas.microsoft.com/office/powerpoint/2010/main" val="325302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some things we eat and drink that can really harm our teeth! We’re going to learn about these now and how you can make better choices.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many of you like these kinds of </a:t>
            </a:r>
            <a:r>
              <a:rPr lang="en-US" sz="1200" kern="1200" dirty="0" smtClean="0">
                <a:solidFill>
                  <a:schemeClr val="tx1"/>
                </a:solidFill>
                <a:effectLst/>
                <a:latin typeface="+mn-lt"/>
                <a:ea typeface="+mn-ea"/>
                <a:cs typeface="+mn-cs"/>
              </a:rPr>
              <a:t>drinks</a:t>
            </a:r>
            <a:r>
              <a:rPr lang="en-US" sz="1200" kern="1200" baseline="0" dirty="0" smtClean="0">
                <a:solidFill>
                  <a:schemeClr val="tx1"/>
                </a:solidFill>
                <a:effectLst/>
                <a:latin typeface="+mn-lt"/>
                <a:ea typeface="+mn-ea"/>
                <a:cs typeface="+mn-cs"/>
              </a:rPr>
              <a:t> and treats (that </a:t>
            </a:r>
            <a:r>
              <a:rPr lang="en-US" sz="1200" kern="1200" baseline="0" dirty="0" smtClean="0">
                <a:solidFill>
                  <a:schemeClr val="tx1"/>
                </a:solidFill>
                <a:effectLst/>
                <a:latin typeface="+mn-lt"/>
                <a:ea typeface="+mn-ea"/>
                <a:cs typeface="+mn-cs"/>
              </a:rPr>
              <a:t>will be shown on the following slides; move quickly through these slides – kids will usually cheer to show just how much they love something that is shown)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Discuss why these foods aren’t the best choices for your teeth … and that overall they aren’t the best choices for your body.</a:t>
            </a:r>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6</a:t>
            </a:fld>
            <a:endParaRPr lang="en-US"/>
          </a:p>
        </p:txBody>
      </p:sp>
    </p:spTree>
    <p:extLst>
      <p:ext uri="{BB962C8B-B14F-4D97-AF65-F5344CB8AC3E}">
        <p14:creationId xmlns:p14="http://schemas.microsoft.com/office/powerpoint/2010/main" val="410595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Acid in drinks and some candy can cause dental erosion. When consumed frequently, this acid can soften the protective enamel which dissolves then exposes the second layer of tooth. The sugar in the drinks and candy feeds bacteria in the mouth which can cause decay. Bacteria have a much easier time eating through soft enamel.</a:t>
            </a:r>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22</a:t>
            </a:fld>
            <a:endParaRPr lang="en-US"/>
          </a:p>
        </p:txBody>
      </p:sp>
    </p:spTree>
    <p:extLst>
      <p:ext uri="{BB962C8B-B14F-4D97-AF65-F5344CB8AC3E}">
        <p14:creationId xmlns:p14="http://schemas.microsoft.com/office/powerpoint/2010/main" val="126451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Show Labels … Tell them they all are becoming good readers and so that helps them learn things about their world. They can read the label on candy and soda and see the bad stuff that’s in it! </a:t>
            </a:r>
          </a:p>
        </p:txBody>
      </p:sp>
      <p:sp>
        <p:nvSpPr>
          <p:cNvPr id="4" name="Slide Number Placeholder 3"/>
          <p:cNvSpPr>
            <a:spLocks noGrp="1"/>
          </p:cNvSpPr>
          <p:nvPr>
            <p:ph type="sldNum" sz="quarter" idx="10"/>
          </p:nvPr>
        </p:nvSpPr>
        <p:spPr/>
        <p:txBody>
          <a:bodyPr/>
          <a:lstStyle/>
          <a:p>
            <a:fld id="{A7D9EF72-D70A-498D-A412-19E6AE46612B}" type="slidenum">
              <a:rPr lang="en-US" smtClean="0"/>
              <a:t>23</a:t>
            </a:fld>
            <a:endParaRPr lang="en-US"/>
          </a:p>
        </p:txBody>
      </p:sp>
    </p:spTree>
    <p:extLst>
      <p:ext uri="{BB962C8B-B14F-4D97-AF65-F5344CB8AC3E}">
        <p14:creationId xmlns:p14="http://schemas.microsoft.com/office/powerpoint/2010/main" val="356702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Kids your age only supposed to have 3 teaspoons a day (12 grams) … Starburst is 8 teaspoons JUST in that pack of candy</a:t>
            </a:r>
            <a:endParaRPr lang="en-US" sz="10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D9EF72-D70A-498D-A412-19E6AE46612B}" type="slidenum">
              <a:rPr lang="en-US" smtClean="0"/>
              <a:t>24</a:t>
            </a:fld>
            <a:endParaRPr lang="en-US"/>
          </a:p>
        </p:txBody>
      </p:sp>
    </p:spTree>
    <p:extLst>
      <p:ext uri="{BB962C8B-B14F-4D97-AF65-F5344CB8AC3E}">
        <p14:creationId xmlns:p14="http://schemas.microsoft.com/office/powerpoint/2010/main" val="112413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6324936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03098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250463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96258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0934EC-222C-44FB-B510-2AF0BC930D2B}" type="datetimeFigureOut">
              <a:rPr lang="en-US" smtClean="0"/>
              <a:t>11/28/2016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403096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84935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0934EC-222C-44FB-B510-2AF0BC930D2B}" type="datetimeFigureOut">
              <a:rPr lang="en-US" smtClean="0"/>
              <a:t>11/28/2016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46665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0934EC-222C-44FB-B510-2AF0BC930D2B}" type="datetimeFigureOut">
              <a:rPr lang="en-US" smtClean="0"/>
              <a:t>11/28/2016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504323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934EC-222C-44FB-B510-2AF0BC930D2B}" type="datetimeFigureOut">
              <a:rPr lang="en-US" smtClean="0"/>
              <a:t>11/28/2016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9425754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19180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934EC-222C-44FB-B510-2AF0BC930D2B}" type="datetimeFigureOut">
              <a:rPr lang="en-US" smtClean="0"/>
              <a:t>11/28/2016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3A41A-FC98-45D6-81E2-C31A9E6D7468}" type="slidenum">
              <a:rPr lang="en-US" smtClean="0"/>
              <a:t>‹#›</a:t>
            </a:fld>
            <a:endParaRPr lang="en-US"/>
          </a:p>
        </p:txBody>
      </p:sp>
    </p:spTree>
    <p:extLst>
      <p:ext uri="{BB962C8B-B14F-4D97-AF65-F5344CB8AC3E}">
        <p14:creationId xmlns:p14="http://schemas.microsoft.com/office/powerpoint/2010/main" val="360218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934EC-222C-44FB-B510-2AF0BC930D2B}" type="datetimeFigureOut">
              <a:rPr lang="en-US" smtClean="0"/>
              <a:t>11/28/2016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3A41A-FC98-45D6-81E2-C31A9E6D7468}" type="slidenum">
              <a:rPr lang="en-US" smtClean="0"/>
              <a:t>‹#›</a:t>
            </a:fld>
            <a:endParaRPr lang="en-US"/>
          </a:p>
        </p:txBody>
      </p:sp>
    </p:spTree>
    <p:extLst>
      <p:ext uri="{BB962C8B-B14F-4D97-AF65-F5344CB8AC3E}">
        <p14:creationId xmlns:p14="http://schemas.microsoft.com/office/powerpoint/2010/main" val="159631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743199"/>
          </a:xfrm>
        </p:spPr>
        <p:txBody>
          <a:bodyPr>
            <a:normAutofit/>
          </a:bodyPr>
          <a:lstStyle/>
          <a:p>
            <a:r>
              <a:rPr lang="en-US" sz="6000" b="1" dirty="0" smtClean="0">
                <a:solidFill>
                  <a:schemeClr val="accent6">
                    <a:lumMod val="75000"/>
                  </a:schemeClr>
                </a:solidFill>
              </a:rPr>
              <a:t>Did You Know?</a:t>
            </a:r>
            <a:br>
              <a:rPr lang="en-US" sz="6000" b="1" dirty="0" smtClean="0">
                <a:solidFill>
                  <a:schemeClr val="accent6">
                    <a:lumMod val="75000"/>
                  </a:schemeClr>
                </a:solidFill>
              </a:rPr>
            </a:br>
            <a:r>
              <a:rPr lang="en-US" sz="6000" b="1" dirty="0" smtClean="0"/>
              <a:t>Facts About Your Teeth!</a:t>
            </a:r>
            <a:endParaRPr lang="en-US" sz="6000" b="1" dirty="0"/>
          </a:p>
        </p:txBody>
      </p:sp>
      <p:pic>
        <p:nvPicPr>
          <p:cNvPr id="1031" name="Picture 7" descr="C:\Users\melissa.albertson\AppData\Local\Microsoft\Windows\Temporary Internet Files\Content.IE5\ZGGRYUT1\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57" y="3200400"/>
            <a:ext cx="3199943" cy="319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383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 ew"/>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598253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torad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74779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ffy taffy"/>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1846337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mon head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77825"/>
            <a:ext cx="9144000" cy="6102350"/>
          </a:xfrm>
          <a:prstGeom prst="rect">
            <a:avLst/>
          </a:prstGeom>
          <a:noFill/>
          <a:ln>
            <a:noFill/>
          </a:ln>
        </p:spPr>
      </p:pic>
    </p:spTree>
    <p:extLst>
      <p:ext uri="{BB962C8B-B14F-4D97-AF65-F5344CB8AC3E}">
        <p14:creationId xmlns:p14="http://schemas.microsoft.com/office/powerpoint/2010/main" val="132428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tos fruit chew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19678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12261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rheads cherry chew"/>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36626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r skittl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4175"/>
            <a:ext cx="9144000" cy="6089650"/>
          </a:xfrm>
          <a:prstGeom prst="rect">
            <a:avLst/>
          </a:prstGeom>
          <a:noFill/>
          <a:ln>
            <a:noFill/>
          </a:ln>
        </p:spPr>
      </p:pic>
    </p:spTree>
    <p:extLst>
      <p:ext uri="{BB962C8B-B14F-4D97-AF65-F5344CB8AC3E}">
        <p14:creationId xmlns:p14="http://schemas.microsoft.com/office/powerpoint/2010/main" val="1059492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r-punch"/>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49313"/>
            <a:ext cx="9144000" cy="5159375"/>
          </a:xfrm>
          <a:prstGeom prst="rect">
            <a:avLst/>
          </a:prstGeom>
          <a:noFill/>
          <a:ln>
            <a:noFill/>
          </a:ln>
        </p:spPr>
      </p:pic>
    </p:spTree>
    <p:extLst>
      <p:ext uri="{BB962C8B-B14F-4D97-AF65-F5344CB8AC3E}">
        <p14:creationId xmlns:p14="http://schemas.microsoft.com/office/powerpoint/2010/main" val="2536800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bur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7063" y="0"/>
            <a:ext cx="7888287" cy="6858000"/>
          </a:xfrm>
          <a:prstGeom prst="rect">
            <a:avLst/>
          </a:prstGeom>
          <a:noFill/>
          <a:ln>
            <a:noFill/>
          </a:ln>
        </p:spPr>
      </p:pic>
    </p:spTree>
    <p:extLst>
      <p:ext uri="{BB962C8B-B14F-4D97-AF65-F5344CB8AC3E}">
        <p14:creationId xmlns:p14="http://schemas.microsoft.com/office/powerpoint/2010/main" val="1342783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Sharks Keep Growing New Teeth …</a:t>
            </a:r>
            <a:endParaRPr lang="en-US" dirty="0"/>
          </a:p>
        </p:txBody>
      </p:sp>
      <p:pic>
        <p:nvPicPr>
          <p:cNvPr id="5124" name="Picture 4" descr="C:\Users\melissa.albertson\AppData\Local\Microsoft\Windows\Temporary Internet Files\Content.IE5\ZGGRYUT1\MC9001406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545" y="1541606"/>
            <a:ext cx="6730255" cy="463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88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eetarts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22275"/>
            <a:ext cx="9144000" cy="6011863"/>
          </a:xfrm>
          <a:prstGeom prst="rect">
            <a:avLst/>
          </a:prstGeom>
          <a:noFill/>
          <a:ln>
            <a:noFill/>
          </a:ln>
        </p:spPr>
      </p:pic>
    </p:spTree>
    <p:extLst>
      <p:ext uri="{BB962C8B-B14F-4D97-AF65-F5344CB8AC3E}">
        <p14:creationId xmlns:p14="http://schemas.microsoft.com/office/powerpoint/2010/main" val="4225221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uit snack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46138"/>
            <a:ext cx="9144000" cy="5165725"/>
          </a:xfrm>
          <a:prstGeom prst="rect">
            <a:avLst/>
          </a:prstGeom>
          <a:noFill/>
          <a:ln>
            <a:noFill/>
          </a:ln>
        </p:spPr>
      </p:pic>
    </p:spTree>
    <p:extLst>
      <p:ext uri="{BB962C8B-B14F-4D97-AF65-F5344CB8AC3E}">
        <p14:creationId xmlns:p14="http://schemas.microsoft.com/office/powerpoint/2010/main" val="2142602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600200"/>
            <a:ext cx="7772400" cy="2743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solidFill>
                  <a:schemeClr val="accent6">
                    <a:lumMod val="75000"/>
                  </a:schemeClr>
                </a:solidFill>
              </a:rPr>
              <a:t>What’s So Bad?</a:t>
            </a:r>
          </a:p>
          <a:p>
            <a:r>
              <a:rPr lang="en-US" sz="6000" b="1" dirty="0" smtClean="0"/>
              <a:t>Sugar + Acid</a:t>
            </a:r>
            <a:endParaRPr lang="en-US" sz="6000" b="1" dirty="0"/>
          </a:p>
        </p:txBody>
      </p:sp>
    </p:spTree>
    <p:extLst>
      <p:ext uri="{BB962C8B-B14F-4D97-AF65-F5344CB8AC3E}">
        <p14:creationId xmlns:p14="http://schemas.microsoft.com/office/powerpoint/2010/main" val="3700704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570" r="6553" b="36174"/>
          <a:stretch/>
        </p:blipFill>
        <p:spPr>
          <a:xfrm>
            <a:off x="0" y="759342"/>
            <a:ext cx="9138300" cy="4346058"/>
          </a:xfrm>
          <a:prstGeom prst="rect">
            <a:avLst/>
          </a:prstGeom>
        </p:spPr>
      </p:pic>
      <p:sp>
        <p:nvSpPr>
          <p:cNvPr id="4" name="Rounded Rectangle 3"/>
          <p:cNvSpPr/>
          <p:nvPr/>
        </p:nvSpPr>
        <p:spPr>
          <a:xfrm>
            <a:off x="609600" y="3657600"/>
            <a:ext cx="37338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14600" y="4191000"/>
            <a:ext cx="14859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791200" y="4431119"/>
            <a:ext cx="18288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4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042" r="619" b="10975"/>
          <a:stretch/>
        </p:blipFill>
        <p:spPr>
          <a:xfrm>
            <a:off x="-1" y="838200"/>
            <a:ext cx="9144001" cy="5105400"/>
          </a:xfrm>
          <a:prstGeom prst="rect">
            <a:avLst/>
          </a:prstGeom>
        </p:spPr>
      </p:pic>
      <p:sp>
        <p:nvSpPr>
          <p:cNvPr id="7" name="Rounded Rectangle 6"/>
          <p:cNvSpPr/>
          <p:nvPr/>
        </p:nvSpPr>
        <p:spPr>
          <a:xfrm>
            <a:off x="7543800" y="990600"/>
            <a:ext cx="762000" cy="9906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05600" y="1828800"/>
            <a:ext cx="2514600" cy="1200329"/>
          </a:xfrm>
          <a:prstGeom prst="rect">
            <a:avLst/>
          </a:prstGeom>
          <a:noFill/>
        </p:spPr>
        <p:txBody>
          <a:bodyPr wrap="square" rtlCol="0">
            <a:spAutoFit/>
          </a:bodyPr>
          <a:lstStyle/>
          <a:p>
            <a:r>
              <a:rPr lang="en-US" sz="7200" dirty="0" smtClean="0">
                <a:solidFill>
                  <a:srgbClr val="FFFF00"/>
                </a:solidFill>
                <a:effectLst>
                  <a:outerShdw blurRad="50800" dist="38100" dir="18900000" algn="bl" rotWithShape="0">
                    <a:prstClr val="black">
                      <a:alpha val="40000"/>
                    </a:prstClr>
                  </a:outerShdw>
                </a:effectLst>
              </a:rPr>
              <a:t>YIKES</a:t>
            </a:r>
            <a:r>
              <a:rPr lang="en-US" sz="7200" dirty="0" smtClean="0">
                <a:solidFill>
                  <a:srgbClr val="FFFF00"/>
                </a:solidFill>
              </a:rPr>
              <a:t>!</a:t>
            </a:r>
            <a:endParaRPr lang="en-US" sz="7200" dirty="0">
              <a:solidFill>
                <a:srgbClr val="FFFF00"/>
              </a:solidFill>
            </a:endParaRPr>
          </a:p>
        </p:txBody>
      </p:sp>
    </p:spTree>
    <p:extLst>
      <p:ext uri="{BB962C8B-B14F-4D97-AF65-F5344CB8AC3E}">
        <p14:creationId xmlns:p14="http://schemas.microsoft.com/office/powerpoint/2010/main" val="318479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ed Rectangle 3"/>
          <p:cNvSpPr/>
          <p:nvPr/>
        </p:nvSpPr>
        <p:spPr>
          <a:xfrm>
            <a:off x="3962400" y="2590800"/>
            <a:ext cx="3048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010400" y="2599660"/>
            <a:ext cx="12192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6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16"/>
            <a:ext cx="9144000" cy="6858000"/>
          </a:xfrm>
          <a:prstGeom prst="rect">
            <a:avLst/>
          </a:prstGeom>
        </p:spPr>
      </p:pic>
      <p:sp>
        <p:nvSpPr>
          <p:cNvPr id="6" name="Rounded Rectangle 5"/>
          <p:cNvSpPr/>
          <p:nvPr/>
        </p:nvSpPr>
        <p:spPr>
          <a:xfrm>
            <a:off x="4419600" y="2781300"/>
            <a:ext cx="3048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362200" y="3042684"/>
            <a:ext cx="1905000" cy="3810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5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0421" b="23624"/>
          <a:stretch/>
        </p:blipFill>
        <p:spPr>
          <a:xfrm>
            <a:off x="917620" y="1295400"/>
            <a:ext cx="7295882" cy="5029200"/>
          </a:xfrm>
          <a:prstGeom prst="rect">
            <a:avLst/>
          </a:prstGeom>
        </p:spPr>
      </p:pic>
      <p:sp>
        <p:nvSpPr>
          <p:cNvPr id="4" name="Title 4"/>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What’s the BIG DEAL? </a:t>
            </a:r>
            <a:r>
              <a:rPr lang="en-US" b="1" dirty="0" smtClean="0">
                <a:solidFill>
                  <a:schemeClr val="accent6">
                    <a:lumMod val="75000"/>
                  </a:schemeClr>
                </a:solidFill>
              </a:rPr>
              <a:t>Cavities!</a:t>
            </a:r>
            <a:endParaRPr lang="en-US" b="1" dirty="0">
              <a:solidFill>
                <a:schemeClr val="accent6">
                  <a:lumMod val="75000"/>
                </a:schemeClr>
              </a:solidFill>
            </a:endParaRPr>
          </a:p>
        </p:txBody>
      </p:sp>
      <p:sp>
        <p:nvSpPr>
          <p:cNvPr id="5" name="Rounded Rectangle 4"/>
          <p:cNvSpPr/>
          <p:nvPr/>
        </p:nvSpPr>
        <p:spPr>
          <a:xfrm>
            <a:off x="3505200" y="3141921"/>
            <a:ext cx="1638300" cy="1506279"/>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63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5" y="381000"/>
            <a:ext cx="9189950" cy="6096000"/>
          </a:xfrm>
          <a:prstGeom prst="rect">
            <a:avLst/>
          </a:prstGeom>
        </p:spPr>
      </p:pic>
      <p:sp>
        <p:nvSpPr>
          <p:cNvPr id="3" name="Rounded Rectangle 2"/>
          <p:cNvSpPr/>
          <p:nvPr/>
        </p:nvSpPr>
        <p:spPr>
          <a:xfrm>
            <a:off x="3733800" y="2133600"/>
            <a:ext cx="2819400" cy="2514600"/>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10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0454"/>
            <a:ext cx="9144000" cy="4637091"/>
          </a:xfrm>
          <a:prstGeom prst="rect">
            <a:avLst/>
          </a:prstGeom>
        </p:spPr>
      </p:pic>
    </p:spTree>
    <p:extLst>
      <p:ext uri="{BB962C8B-B14F-4D97-AF65-F5344CB8AC3E}">
        <p14:creationId xmlns:p14="http://schemas.microsoft.com/office/powerpoint/2010/main" val="1871703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Beavers Get 1 Set that Grows Longer!</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397000"/>
            <a:ext cx="7620000" cy="5080000"/>
          </a:xfrm>
          <a:prstGeom prst="rect">
            <a:avLst/>
          </a:prstGeom>
        </p:spPr>
      </p:pic>
    </p:spTree>
    <p:extLst>
      <p:ext uri="{BB962C8B-B14F-4D97-AF65-F5344CB8AC3E}">
        <p14:creationId xmlns:p14="http://schemas.microsoft.com/office/powerpoint/2010/main" val="2435515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743199"/>
          </a:xfrm>
        </p:spPr>
        <p:txBody>
          <a:bodyPr>
            <a:normAutofit/>
          </a:bodyPr>
          <a:lstStyle/>
          <a:p>
            <a:r>
              <a:rPr lang="en-US" sz="6000" b="1" dirty="0" smtClean="0">
                <a:solidFill>
                  <a:schemeClr val="accent6">
                    <a:lumMod val="75000"/>
                  </a:schemeClr>
                </a:solidFill>
              </a:rPr>
              <a:t>“Good for You”</a:t>
            </a:r>
            <a:br>
              <a:rPr lang="en-US" sz="6000" b="1" dirty="0" smtClean="0">
                <a:solidFill>
                  <a:schemeClr val="accent6">
                    <a:lumMod val="75000"/>
                  </a:schemeClr>
                </a:solidFill>
              </a:rPr>
            </a:br>
            <a:r>
              <a:rPr lang="en-US" sz="6000" b="1" dirty="0" smtClean="0"/>
              <a:t>Food &amp; Drinks</a:t>
            </a:r>
            <a:endParaRPr lang="en-US" sz="6000" b="1" dirty="0"/>
          </a:p>
        </p:txBody>
      </p:sp>
      <p:pic>
        <p:nvPicPr>
          <p:cNvPr id="3" name="Picture 2" descr="C:\Users\melissa.albertson\AppData\Local\Microsoft\Windows\Temporary Internet Files\Content.IE5\0IVLZ00S\MC90042317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4290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93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6844"/>
            <a:ext cx="9144000" cy="5304312"/>
          </a:xfrm>
          <a:prstGeom prst="rect">
            <a:avLst/>
          </a:prstGeom>
        </p:spPr>
      </p:pic>
    </p:spTree>
    <p:extLst>
      <p:ext uri="{BB962C8B-B14F-4D97-AF65-F5344CB8AC3E}">
        <p14:creationId xmlns:p14="http://schemas.microsoft.com/office/powerpoint/2010/main" val="3082584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1047750"/>
            <a:ext cx="7372350" cy="4762500"/>
          </a:xfrm>
          <a:prstGeom prst="rect">
            <a:avLst/>
          </a:prstGeom>
        </p:spPr>
      </p:pic>
    </p:spTree>
    <p:extLst>
      <p:ext uri="{BB962C8B-B14F-4D97-AF65-F5344CB8AC3E}">
        <p14:creationId xmlns:p14="http://schemas.microsoft.com/office/powerpoint/2010/main" val="42535348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685800"/>
            <a:ext cx="3543300" cy="1476375"/>
          </a:xfrm>
          <a:prstGeom prst="rect">
            <a:avLst/>
          </a:prstGeom>
          <a:ln w="76200">
            <a:solidFill>
              <a:schemeClr val="bg1"/>
            </a:solidFill>
          </a:ln>
        </p:spPr>
      </p:pic>
    </p:spTree>
    <p:extLst>
      <p:ext uri="{BB962C8B-B14F-4D97-AF65-F5344CB8AC3E}">
        <p14:creationId xmlns:p14="http://schemas.microsoft.com/office/powerpoint/2010/main" val="4044744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510" y="0"/>
            <a:ext cx="6322979" cy="6858000"/>
          </a:xfrm>
          <a:prstGeom prst="rect">
            <a:avLst/>
          </a:prstGeom>
        </p:spPr>
      </p:pic>
    </p:spTree>
    <p:extLst>
      <p:ext uri="{BB962C8B-B14F-4D97-AF65-F5344CB8AC3E}">
        <p14:creationId xmlns:p14="http://schemas.microsoft.com/office/powerpoint/2010/main" val="3697166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905" y="0"/>
            <a:ext cx="6864190" cy="6858000"/>
          </a:xfrm>
          <a:prstGeom prst="rect">
            <a:avLst/>
          </a:prstGeom>
        </p:spPr>
      </p:pic>
    </p:spTree>
    <p:extLst>
      <p:ext uri="{BB962C8B-B14F-4D97-AF65-F5344CB8AC3E}">
        <p14:creationId xmlns:p14="http://schemas.microsoft.com/office/powerpoint/2010/main" val="1368096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546"/>
            <a:ext cx="9144000" cy="6406907"/>
          </a:xfrm>
          <a:prstGeom prst="rect">
            <a:avLst/>
          </a:prstGeom>
        </p:spPr>
      </p:pic>
    </p:spTree>
    <p:extLst>
      <p:ext uri="{BB962C8B-B14F-4D97-AF65-F5344CB8AC3E}">
        <p14:creationId xmlns:p14="http://schemas.microsoft.com/office/powerpoint/2010/main" val="492681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4" y="0"/>
            <a:ext cx="9040091"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487" t="7009" r="1815" b="4334"/>
          <a:stretch/>
        </p:blipFill>
        <p:spPr>
          <a:xfrm>
            <a:off x="4128117" y="4785064"/>
            <a:ext cx="4500978" cy="1731146"/>
          </a:xfrm>
          <a:prstGeom prst="rect">
            <a:avLst/>
          </a:prstGeom>
          <a:ln w="76200">
            <a:solidFill>
              <a:schemeClr val="bg1"/>
            </a:solidFill>
          </a:ln>
        </p:spPr>
      </p:pic>
      <p:sp>
        <p:nvSpPr>
          <p:cNvPr id="5" name="TextBox 4"/>
          <p:cNvSpPr txBox="1"/>
          <p:nvPr/>
        </p:nvSpPr>
        <p:spPr>
          <a:xfrm>
            <a:off x="914400" y="685800"/>
            <a:ext cx="3962400" cy="2554545"/>
          </a:xfrm>
          <a:prstGeom prst="rect">
            <a:avLst/>
          </a:prstGeom>
          <a:solidFill>
            <a:schemeClr val="bg1">
              <a:alpha val="50000"/>
            </a:schemeClr>
          </a:solidFill>
        </p:spPr>
        <p:txBody>
          <a:bodyPr wrap="square" rtlCol="0">
            <a:spAutoFit/>
          </a:bodyPr>
          <a:lstStyle/>
          <a:p>
            <a:r>
              <a:rPr lang="en-US" sz="4000" dirty="0" smtClean="0">
                <a:solidFill>
                  <a:srgbClr val="FFFF00"/>
                </a:solidFill>
                <a:effectLst>
                  <a:outerShdw blurRad="50800" dist="38100" dir="18900000" algn="bl" rotWithShape="0">
                    <a:prstClr val="black">
                      <a:alpha val="40000"/>
                    </a:prstClr>
                  </a:outerShdw>
                </a:effectLst>
              </a:rPr>
              <a:t>Still not great … but washes off teeth faster and not so much acid!</a:t>
            </a:r>
            <a:endParaRPr lang="en-US" sz="4000" dirty="0">
              <a:solidFill>
                <a:srgbClr val="FFFF00"/>
              </a:solidFill>
            </a:endParaRPr>
          </a:p>
        </p:txBody>
      </p:sp>
    </p:spTree>
    <p:extLst>
      <p:ext uri="{BB962C8B-B14F-4D97-AF65-F5344CB8AC3E}">
        <p14:creationId xmlns:p14="http://schemas.microsoft.com/office/powerpoint/2010/main" val="9996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743199"/>
          </a:xfrm>
        </p:spPr>
        <p:txBody>
          <a:bodyPr>
            <a:normAutofit/>
          </a:bodyPr>
          <a:lstStyle/>
          <a:p>
            <a:r>
              <a:rPr lang="en-US" sz="6000" b="1" dirty="0" smtClean="0">
                <a:solidFill>
                  <a:schemeClr val="accent6">
                    <a:lumMod val="75000"/>
                  </a:schemeClr>
                </a:solidFill>
              </a:rPr>
              <a:t>Take Care of Your Teeth</a:t>
            </a:r>
            <a:br>
              <a:rPr lang="en-US" sz="6000" b="1" dirty="0" smtClean="0">
                <a:solidFill>
                  <a:schemeClr val="accent6">
                    <a:lumMod val="75000"/>
                  </a:schemeClr>
                </a:solidFill>
              </a:rPr>
            </a:br>
            <a:r>
              <a:rPr lang="en-US" sz="6000" b="1" dirty="0" smtClean="0"/>
              <a:t>Brush &amp; Floss!</a:t>
            </a:r>
            <a:endParaRPr lang="en-US" sz="6000" b="1" dirty="0"/>
          </a:p>
        </p:txBody>
      </p:sp>
      <p:pic>
        <p:nvPicPr>
          <p:cNvPr id="4098" name="Picture 2" descr="C:\Users\melissa.albertson\AppData\Local\Microsoft\Windows\Temporary Internet Files\Content.IE5\ZGGRYUT1\MC90043440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758" y="3320363"/>
            <a:ext cx="2759842" cy="285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48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 y="1390650"/>
            <a:ext cx="9048750" cy="5086350"/>
          </a:xfrm>
          <a:prstGeom prst="rect">
            <a:avLst/>
          </a:prstGeom>
        </p:spPr>
      </p:pic>
      <p:sp>
        <p:nvSpPr>
          <p:cNvPr id="5" name="Title 4"/>
          <p:cNvSpPr>
            <a:spLocks noGrp="1"/>
          </p:cNvSpPr>
          <p:nvPr>
            <p:ph type="title"/>
          </p:nvPr>
        </p:nvSpPr>
        <p:spPr/>
        <p:txBody>
          <a:bodyPr/>
          <a:lstStyle/>
          <a:p>
            <a:r>
              <a:rPr lang="en-US" dirty="0" smtClean="0"/>
              <a:t>Brush Your Teeth 2 Times Each Day</a:t>
            </a:r>
            <a:endParaRPr lang="en-US" dirty="0"/>
          </a:p>
        </p:txBody>
      </p:sp>
    </p:spTree>
    <p:extLst>
      <p:ext uri="{BB962C8B-B14F-4D97-AF65-F5344CB8AC3E}">
        <p14:creationId xmlns:p14="http://schemas.microsoft.com/office/powerpoint/2010/main" val="1782698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But Humans Only Get Two Sets!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549528"/>
            <a:ext cx="7315200" cy="4864608"/>
          </a:xfrm>
          <a:prstGeom prst="rect">
            <a:avLst/>
          </a:prstGeom>
        </p:spPr>
      </p:pic>
      <p:sp>
        <p:nvSpPr>
          <p:cNvPr id="2" name="TextBox 1"/>
          <p:cNvSpPr txBox="1"/>
          <p:nvPr/>
        </p:nvSpPr>
        <p:spPr>
          <a:xfrm>
            <a:off x="914400" y="4844476"/>
            <a:ext cx="3657600" cy="1569660"/>
          </a:xfrm>
          <a:prstGeom prst="rect">
            <a:avLst/>
          </a:prstGeom>
          <a:noFill/>
        </p:spPr>
        <p:txBody>
          <a:bodyPr wrap="square" rtlCol="0">
            <a:spAutoFit/>
          </a:bodyPr>
          <a:lstStyle/>
          <a:p>
            <a:r>
              <a:rPr lang="en-US" sz="4800" dirty="0" smtClean="0">
                <a:solidFill>
                  <a:srgbClr val="FFFF00"/>
                </a:solidFill>
                <a:effectLst>
                  <a:outerShdw blurRad="50800" dist="38100" dir="18900000" algn="bl" rotWithShape="0">
                    <a:prstClr val="black">
                      <a:alpha val="40000"/>
                    </a:prstClr>
                  </a:outerShdw>
                </a:effectLst>
              </a:rPr>
              <a:t>Baby </a:t>
            </a:r>
            <a:br>
              <a:rPr lang="en-US" sz="4800" dirty="0" smtClean="0">
                <a:solidFill>
                  <a:srgbClr val="FFFF00"/>
                </a:solidFill>
                <a:effectLst>
                  <a:outerShdw blurRad="50800" dist="38100" dir="18900000" algn="bl" rotWithShape="0">
                    <a:prstClr val="black">
                      <a:alpha val="40000"/>
                    </a:prstClr>
                  </a:outerShdw>
                </a:effectLst>
              </a:rPr>
            </a:br>
            <a:r>
              <a:rPr lang="en-US" sz="4800" dirty="0" smtClean="0">
                <a:solidFill>
                  <a:srgbClr val="FFFF00"/>
                </a:solidFill>
                <a:effectLst>
                  <a:outerShdw blurRad="50800" dist="38100" dir="18900000" algn="bl" rotWithShape="0">
                    <a:prstClr val="black">
                      <a:alpha val="40000"/>
                    </a:prstClr>
                  </a:outerShdw>
                </a:effectLst>
              </a:rPr>
              <a:t>Teeth</a:t>
            </a:r>
            <a:endParaRPr lang="en-US" sz="4800" dirty="0">
              <a:solidFill>
                <a:srgbClr val="FFFF00"/>
              </a:solidFill>
              <a:effectLst>
                <a:outerShdw blurRad="50800" dist="38100" dir="18900000" algn="bl" rotWithShape="0">
                  <a:prstClr val="black">
                    <a:alpha val="40000"/>
                  </a:prstClr>
                </a:outerShdw>
              </a:effectLst>
            </a:endParaRPr>
          </a:p>
        </p:txBody>
      </p:sp>
      <p:sp>
        <p:nvSpPr>
          <p:cNvPr id="5" name="TextBox 4"/>
          <p:cNvSpPr txBox="1"/>
          <p:nvPr/>
        </p:nvSpPr>
        <p:spPr>
          <a:xfrm>
            <a:off x="5257800" y="4844476"/>
            <a:ext cx="2971800" cy="1569660"/>
          </a:xfrm>
          <a:prstGeom prst="rect">
            <a:avLst/>
          </a:prstGeom>
          <a:noFill/>
        </p:spPr>
        <p:txBody>
          <a:bodyPr wrap="square" rtlCol="0">
            <a:spAutoFit/>
          </a:bodyPr>
          <a:lstStyle/>
          <a:p>
            <a:pPr algn="r"/>
            <a:r>
              <a:rPr lang="en-US" sz="4800" dirty="0" smtClean="0">
                <a:solidFill>
                  <a:srgbClr val="FFFF00"/>
                </a:solidFill>
                <a:effectLst>
                  <a:outerShdw blurRad="50800" dist="38100" dir="18900000" algn="bl" rotWithShape="0">
                    <a:prstClr val="black">
                      <a:alpha val="40000"/>
                    </a:prstClr>
                  </a:outerShdw>
                </a:effectLst>
              </a:rPr>
              <a:t>Permanent Teeth</a:t>
            </a:r>
            <a:endParaRPr lang="en-US" sz="4800" dirty="0">
              <a:solidFill>
                <a:srgbClr val="FFFF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2846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J</a:t>
            </a:r>
            <a:r>
              <a:rPr lang="en-US" dirty="0" smtClean="0"/>
              <a:t>ust a PEA-size amount of toothpaste!</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777"/>
          <a:stretch/>
        </p:blipFill>
        <p:spPr>
          <a:xfrm>
            <a:off x="1447800" y="1371599"/>
            <a:ext cx="6248400" cy="5289161"/>
          </a:xfrm>
          <a:prstGeom prst="rect">
            <a:avLst/>
          </a:prstGeom>
        </p:spPr>
      </p:pic>
    </p:spTree>
    <p:extLst>
      <p:ext uri="{BB962C8B-B14F-4D97-AF65-F5344CB8AC3E}">
        <p14:creationId xmlns:p14="http://schemas.microsoft.com/office/powerpoint/2010/main" val="1719046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80" y="1390650"/>
            <a:ext cx="7628840" cy="5086350"/>
          </a:xfrm>
          <a:prstGeom prst="rect">
            <a:avLst/>
          </a:prstGeom>
        </p:spPr>
      </p:pic>
      <p:sp>
        <p:nvSpPr>
          <p:cNvPr id="5" name="Title 4"/>
          <p:cNvSpPr>
            <a:spLocks noGrp="1"/>
          </p:cNvSpPr>
          <p:nvPr>
            <p:ph type="title"/>
          </p:nvPr>
        </p:nvSpPr>
        <p:spPr/>
        <p:txBody>
          <a:bodyPr>
            <a:normAutofit fontScale="90000"/>
          </a:bodyPr>
          <a:lstStyle/>
          <a:p>
            <a:r>
              <a:rPr lang="en-US" dirty="0" smtClean="0"/>
              <a:t>Floss Your Teeth … 3 Times Each Week</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191000"/>
            <a:ext cx="2428875" cy="2428875"/>
          </a:xfrm>
          <a:prstGeom prst="rect">
            <a:avLst/>
          </a:prstGeom>
          <a:ln w="76200">
            <a:solidFill>
              <a:schemeClr val="bg1">
                <a:lumMod val="95000"/>
              </a:schemeClr>
            </a:solidFill>
          </a:ln>
        </p:spPr>
      </p:pic>
    </p:spTree>
    <p:extLst>
      <p:ext uri="{BB962C8B-B14F-4D97-AF65-F5344CB8AC3E}">
        <p14:creationId xmlns:p14="http://schemas.microsoft.com/office/powerpoint/2010/main" val="20658178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899" y="0"/>
            <a:ext cx="6564202" cy="6858000"/>
          </a:xfrm>
          <a:prstGeom prst="rect">
            <a:avLst/>
          </a:prstGeom>
        </p:spPr>
      </p:pic>
    </p:spTree>
    <p:extLst>
      <p:ext uri="{BB962C8B-B14F-4D97-AF65-F5344CB8AC3E}">
        <p14:creationId xmlns:p14="http://schemas.microsoft.com/office/powerpoint/2010/main" val="1050512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Cool games, info &amp; more at</a:t>
            </a:r>
            <a:endParaRPr lang="en-US" dirty="0"/>
          </a:p>
        </p:txBody>
      </p:sp>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340396"/>
            <a:ext cx="3385547" cy="2133600"/>
          </a:xfrm>
          <a:prstGeom prst="rect">
            <a:avLst/>
          </a:prstGeom>
        </p:spPr>
      </p:pic>
    </p:spTree>
    <p:extLst>
      <p:ext uri="{BB962C8B-B14F-4D97-AF65-F5344CB8AC3E}">
        <p14:creationId xmlns:p14="http://schemas.microsoft.com/office/powerpoint/2010/main" val="38856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229600" cy="1219200"/>
          </a:xfrm>
        </p:spPr>
        <p:txBody>
          <a:bodyPr>
            <a:normAutofit fontScale="90000"/>
          </a:bodyPr>
          <a:lstStyle/>
          <a:p>
            <a:r>
              <a:rPr lang="en-US" dirty="0" smtClean="0"/>
              <a:t>We want to keep our teeth </a:t>
            </a:r>
            <a:r>
              <a:rPr lang="en-US" b="1" dirty="0" smtClean="0">
                <a:solidFill>
                  <a:schemeClr val="accent6">
                    <a:lumMod val="75000"/>
                  </a:schemeClr>
                </a:solidFill>
              </a:rPr>
              <a:t>HEALTHY </a:t>
            </a:r>
            <a:br>
              <a:rPr lang="en-US" b="1" dirty="0" smtClean="0">
                <a:solidFill>
                  <a:schemeClr val="accent6">
                    <a:lumMod val="75000"/>
                  </a:schemeClr>
                </a:solidFill>
              </a:rPr>
            </a:br>
            <a:r>
              <a:rPr lang="en-US" b="1" dirty="0" smtClean="0">
                <a:solidFill>
                  <a:schemeClr val="accent6">
                    <a:lumMod val="75000"/>
                  </a:schemeClr>
                </a:solidFill>
              </a:rPr>
              <a:t>&amp; STRONG </a:t>
            </a:r>
            <a:r>
              <a:rPr lang="en-US" dirty="0" smtClean="0"/>
              <a:t>for our entire lifetimes!</a:t>
            </a:r>
            <a:endParaRPr lang="en-US" dirty="0"/>
          </a:p>
        </p:txBody>
      </p:sp>
      <p:grpSp>
        <p:nvGrpSpPr>
          <p:cNvPr id="6" name="Group 5"/>
          <p:cNvGrpSpPr/>
          <p:nvPr/>
        </p:nvGrpSpPr>
        <p:grpSpPr>
          <a:xfrm>
            <a:off x="561244" y="2219182"/>
            <a:ext cx="7973156" cy="3572018"/>
            <a:chOff x="914400" y="2209800"/>
            <a:chExt cx="7973156" cy="357201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209800"/>
              <a:ext cx="5257800" cy="357201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065"/>
            <a:stretch/>
          </p:blipFill>
          <p:spPr>
            <a:xfrm>
              <a:off x="6324600" y="2209800"/>
              <a:ext cx="2562956" cy="3572018"/>
            </a:xfrm>
            <a:prstGeom prst="rect">
              <a:avLst/>
            </a:prstGeom>
          </p:spPr>
        </p:pic>
      </p:grpSp>
    </p:spTree>
    <p:extLst>
      <p:ext uri="{BB962C8B-B14F-4D97-AF65-F5344CB8AC3E}">
        <p14:creationId xmlns:p14="http://schemas.microsoft.com/office/powerpoint/2010/main" val="3903199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2743199"/>
          </a:xfrm>
        </p:spPr>
        <p:txBody>
          <a:bodyPr>
            <a:normAutofit/>
          </a:bodyPr>
          <a:lstStyle/>
          <a:p>
            <a:r>
              <a:rPr lang="en-US" sz="6000" b="1" dirty="0" smtClean="0">
                <a:solidFill>
                  <a:schemeClr val="accent6">
                    <a:lumMod val="75000"/>
                  </a:schemeClr>
                </a:solidFill>
              </a:rPr>
              <a:t>“NOT So Good for You”</a:t>
            </a:r>
            <a:br>
              <a:rPr lang="en-US" sz="6000" b="1" dirty="0" smtClean="0">
                <a:solidFill>
                  <a:schemeClr val="accent6">
                    <a:lumMod val="75000"/>
                  </a:schemeClr>
                </a:solidFill>
              </a:rPr>
            </a:br>
            <a:r>
              <a:rPr lang="en-US" sz="6000" b="1" dirty="0" smtClean="0"/>
              <a:t>Drinks &amp; Treats</a:t>
            </a:r>
            <a:endParaRPr lang="en-US" sz="6000" b="1" dirty="0"/>
          </a:p>
        </p:txBody>
      </p:sp>
      <p:pic>
        <p:nvPicPr>
          <p:cNvPr id="1027" name="Picture 3" descr="C:\Users\melissa.albertson\AppData\Local\Microsoft\Windows\Temporary Internet Files\Content.IE5\ZGGRYUT1\MC90042316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434179"/>
            <a:ext cx="2738021" cy="273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791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k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2875" y="0"/>
            <a:ext cx="6318250" cy="6858000"/>
          </a:xfrm>
          <a:prstGeom prst="rect">
            <a:avLst/>
          </a:prstGeom>
          <a:noFill/>
          <a:ln>
            <a:noFill/>
          </a:ln>
        </p:spPr>
      </p:pic>
    </p:spTree>
    <p:extLst>
      <p:ext uri="{BB962C8B-B14F-4D97-AF65-F5344CB8AC3E}">
        <p14:creationId xmlns:p14="http://schemas.microsoft.com/office/powerpoint/2010/main" val="561118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 peppe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98738" y="0"/>
            <a:ext cx="3944937" cy="6858000"/>
          </a:xfrm>
          <a:prstGeom prst="rect">
            <a:avLst/>
          </a:prstGeom>
          <a:noFill/>
          <a:ln>
            <a:noFill/>
          </a:ln>
        </p:spPr>
      </p:pic>
    </p:spTree>
    <p:extLst>
      <p:ext uri="{BB962C8B-B14F-4D97-AF65-F5344CB8AC3E}">
        <p14:creationId xmlns:p14="http://schemas.microsoft.com/office/powerpoint/2010/main" val="3872552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21053"/>
            <a:ext cx="6709834" cy="6032147"/>
          </a:xfrm>
          <a:prstGeom prst="rect">
            <a:avLst/>
          </a:prstGeom>
        </p:spPr>
      </p:pic>
    </p:spTree>
    <p:extLst>
      <p:ext uri="{BB962C8B-B14F-4D97-AF65-F5344CB8AC3E}">
        <p14:creationId xmlns:p14="http://schemas.microsoft.com/office/powerpoint/2010/main" val="5509119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a358aea5d9e5be923ed4e8e30af624afc33c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913</Words>
  <Application>Microsoft Office PowerPoint</Application>
  <PresentationFormat>On-screen Show (4:3)</PresentationFormat>
  <Paragraphs>83</Paragraphs>
  <Slides>43</Slides>
  <Notes>16</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Did You Know? Facts About Your Teeth!</vt:lpstr>
      <vt:lpstr>Sharks Keep Growing New Teeth …</vt:lpstr>
      <vt:lpstr>Beavers Get 1 Set that Grows Longer!</vt:lpstr>
      <vt:lpstr>But Humans Only Get Two Sets!</vt:lpstr>
      <vt:lpstr>We want to keep our teeth HEALTHY  &amp; STRONG for our entire lifetimes!</vt:lpstr>
      <vt:lpstr>“NOT So Good for You” Drinks &amp; Treats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for You” Food &amp; Drinks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Care of Your Teeth Brush &amp; Floss!</vt:lpstr>
      <vt:lpstr>Brush Your Teeth 2 Times Each Day</vt:lpstr>
      <vt:lpstr>Just a PEA-size amount of toothpaste!</vt:lpstr>
      <vt:lpstr>Floss Your Teeth … 3 Times Each Week</vt:lpstr>
      <vt:lpstr>PowerPoint Presentation</vt:lpstr>
      <vt:lpstr>Cool games, info &amp; more at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Albertson</dc:creator>
  <cp:lastModifiedBy>Melissa Albertson</cp:lastModifiedBy>
  <cp:revision>43</cp:revision>
  <dcterms:created xsi:type="dcterms:W3CDTF">2014-10-13T19:56:32Z</dcterms:created>
  <dcterms:modified xsi:type="dcterms:W3CDTF">2016-11-28T18:03:11Z</dcterms:modified>
</cp:coreProperties>
</file>