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27" r:id="rId2"/>
    <p:sldId id="324" r:id="rId3"/>
    <p:sldId id="326" r:id="rId4"/>
    <p:sldId id="290" r:id="rId5"/>
    <p:sldId id="258" r:id="rId6"/>
    <p:sldId id="260" r:id="rId7"/>
    <p:sldId id="274" r:id="rId8"/>
    <p:sldId id="266" r:id="rId9"/>
    <p:sldId id="262" r:id="rId10"/>
    <p:sldId id="263" r:id="rId11"/>
    <p:sldId id="264" r:id="rId12"/>
    <p:sldId id="267" r:id="rId13"/>
    <p:sldId id="257" r:id="rId14"/>
    <p:sldId id="268" r:id="rId15"/>
    <p:sldId id="269" r:id="rId16"/>
    <p:sldId id="271" r:id="rId17"/>
    <p:sldId id="273" r:id="rId18"/>
    <p:sldId id="261" r:id="rId19"/>
    <p:sldId id="298" r:id="rId20"/>
    <p:sldId id="301" r:id="rId21"/>
    <p:sldId id="302" r:id="rId22"/>
    <p:sldId id="305" r:id="rId23"/>
    <p:sldId id="299" r:id="rId24"/>
    <p:sldId id="306" r:id="rId25"/>
    <p:sldId id="307" r:id="rId26"/>
    <p:sldId id="308" r:id="rId27"/>
    <p:sldId id="309" r:id="rId28"/>
    <p:sldId id="310" r:id="rId29"/>
    <p:sldId id="296" r:id="rId30"/>
    <p:sldId id="304" r:id="rId31"/>
    <p:sldId id="303" r:id="rId32"/>
    <p:sldId id="311" r:id="rId33"/>
    <p:sldId id="317" r:id="rId34"/>
    <p:sldId id="318" r:id="rId35"/>
    <p:sldId id="314" r:id="rId36"/>
    <p:sldId id="315" r:id="rId37"/>
    <p:sldId id="300" r:id="rId38"/>
    <p:sldId id="316" r:id="rId39"/>
    <p:sldId id="328" r:id="rId40"/>
    <p:sldId id="278" r:id="rId41"/>
    <p:sldId id="279" r:id="rId42"/>
    <p:sldId id="323" r:id="rId43"/>
    <p:sldId id="280" r:id="rId44"/>
    <p:sldId id="281" r:id="rId45"/>
    <p:sldId id="282" r:id="rId46"/>
    <p:sldId id="283" r:id="rId47"/>
    <p:sldId id="329" r:id="rId48"/>
    <p:sldId id="286" r:id="rId49"/>
    <p:sldId id="287" r:id="rId50"/>
    <p:sldId id="288" r:id="rId51"/>
    <p:sldId id="297" r:id="rId52"/>
  </p:sldIdLst>
  <p:sldSz cx="9144000" cy="6858000" type="screen4x3"/>
  <p:notesSz cx="6858000" cy="9144000"/>
  <p:photoAlbum/>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00" autoAdjust="0"/>
  </p:normalViewPr>
  <p:slideViewPr>
    <p:cSldViewPr>
      <p:cViewPr>
        <p:scale>
          <a:sx n="90" d="100"/>
          <a:sy n="90" d="100"/>
        </p:scale>
        <p:origin x="-2244" y="-126"/>
      </p:cViewPr>
      <p:guideLst>
        <p:guide orient="horz" pos="2160"/>
        <p:guide pos="2880"/>
      </p:guideLst>
    </p:cSldViewPr>
  </p:slideViewPr>
  <p:notesTextViewPr>
    <p:cViewPr>
      <p:scale>
        <a:sx n="1" d="1"/>
        <a:sy n="1" d="1"/>
      </p:scale>
      <p:origin x="0" y="192"/>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735382-6940-4E13-94D8-34C7998CF8FD}" type="datetimeFigureOut">
              <a:rPr lang="en-US" smtClean="0"/>
              <a:t>11/28/2016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6FD0D-D28A-40CC-99BC-474C6A428F54}" type="slidenum">
              <a:rPr lang="en-US" smtClean="0"/>
              <a:t>‹#›</a:t>
            </a:fld>
            <a:endParaRPr lang="en-US"/>
          </a:p>
        </p:txBody>
      </p:sp>
    </p:spTree>
    <p:extLst>
      <p:ext uri="{BB962C8B-B14F-4D97-AF65-F5344CB8AC3E}">
        <p14:creationId xmlns:p14="http://schemas.microsoft.com/office/powerpoint/2010/main" val="81425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health of your mouth is important to the health of your body, I am going to remind you about some important aspects of your teeth. </a:t>
            </a:r>
          </a:p>
          <a:p>
            <a:r>
              <a:rPr lang="en-US" sz="1200" kern="1200" dirty="0" smtClean="0">
                <a:solidFill>
                  <a:schemeClr val="tx1"/>
                </a:solidFill>
                <a:effectLst/>
                <a:latin typeface="+mn-lt"/>
                <a:ea typeface="+mn-ea"/>
                <a:cs typeface="+mn-cs"/>
              </a:rPr>
              <a:t>Remember, dental cavities are preventable. Which means we can do something about 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I have any football fans out there, think about prevention as being a really great offense and defense. </a:t>
            </a:r>
          </a:p>
          <a:p>
            <a:r>
              <a:rPr lang="en-US" sz="1200" kern="1200" dirty="0" smtClean="0">
                <a:solidFill>
                  <a:schemeClr val="tx1"/>
                </a:solidFill>
                <a:effectLst/>
                <a:latin typeface="+mn-lt"/>
                <a:ea typeface="+mn-ea"/>
                <a:cs typeface="+mn-cs"/>
              </a:rPr>
              <a:t>How do we prevent dental decay and cavities? A LOT has to do with what we eat and drink (offense) and how we take of our teeth after we eat and drink (defense).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D9EF72-D70A-498D-A412-19E6AE46612B}" type="slidenum">
              <a:rPr lang="en-US" smtClean="0"/>
              <a:t>1</a:t>
            </a:fld>
            <a:endParaRPr lang="en-US"/>
          </a:p>
        </p:txBody>
      </p:sp>
    </p:spTree>
    <p:extLst>
      <p:ext uri="{BB962C8B-B14F-4D97-AF65-F5344CB8AC3E}">
        <p14:creationId xmlns:p14="http://schemas.microsoft.com/office/powerpoint/2010/main" val="370478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Acid levels in popular candies</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27</a:t>
            </a:fld>
            <a:endParaRPr lang="en-US"/>
          </a:p>
        </p:txBody>
      </p:sp>
    </p:spTree>
    <p:extLst>
      <p:ext uri="{BB962C8B-B14F-4D97-AF65-F5344CB8AC3E}">
        <p14:creationId xmlns:p14="http://schemas.microsoft.com/office/powerpoint/2010/main" val="320231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Acid levels</a:t>
            </a:r>
            <a:r>
              <a:rPr lang="en-US" baseline="0" dirty="0" smtClean="0"/>
              <a:t> in popular soft drinks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28</a:t>
            </a:fld>
            <a:endParaRPr lang="en-US"/>
          </a:p>
        </p:txBody>
      </p:sp>
    </p:spTree>
    <p:extLst>
      <p:ext uri="{BB962C8B-B14F-4D97-AF65-F5344CB8AC3E}">
        <p14:creationId xmlns:p14="http://schemas.microsoft.com/office/powerpoint/2010/main" val="1663271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Remember, acid in drinks and some candy can cause dental erosion. When consumed frequently, this acid can soften the protective enamel which dissolves then exposes the second layer of tooth. The sugar in the drinks and candy feeds bacteria in the mouth which can cause decay. Bacteria have a much easier time eating through soft enamel.</a:t>
            </a:r>
            <a:endParaRPr lang="en-US" dirty="0" smtClean="0"/>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29</a:t>
            </a:fld>
            <a:endParaRPr lang="en-US"/>
          </a:p>
        </p:txBody>
      </p:sp>
    </p:spTree>
    <p:extLst>
      <p:ext uri="{BB962C8B-B14F-4D97-AF65-F5344CB8AC3E}">
        <p14:creationId xmlns:p14="http://schemas.microsoft.com/office/powerpoint/2010/main" val="107574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actual image provided by a dentist showing a child’s mouth that constantly sucked on hard, sour candies and the decay that occurred.</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30</a:t>
            </a:fld>
            <a:endParaRPr lang="en-US"/>
          </a:p>
        </p:txBody>
      </p:sp>
    </p:spTree>
    <p:extLst>
      <p:ext uri="{BB962C8B-B14F-4D97-AF65-F5344CB8AC3E}">
        <p14:creationId xmlns:p14="http://schemas.microsoft.com/office/powerpoint/2010/main" val="3499027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great illustration</a:t>
            </a:r>
            <a:r>
              <a:rPr lang="en-US" baseline="0" dirty="0" smtClean="0"/>
              <a:t> of bacteria on your teeth.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31</a:t>
            </a:fld>
            <a:endParaRPr lang="en-US"/>
          </a:p>
        </p:txBody>
      </p:sp>
    </p:spTree>
    <p:extLst>
      <p:ext uri="{BB962C8B-B14F-4D97-AF65-F5344CB8AC3E}">
        <p14:creationId xmlns:p14="http://schemas.microsoft.com/office/powerpoint/2010/main" val="236228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too, may have braces or be getting those.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32</a:t>
            </a:fld>
            <a:endParaRPr lang="en-US"/>
          </a:p>
        </p:txBody>
      </p:sp>
    </p:spTree>
    <p:extLst>
      <p:ext uri="{BB962C8B-B14F-4D97-AF65-F5344CB8AC3E}">
        <p14:creationId xmlns:p14="http://schemas.microsoft.com/office/powerpoint/2010/main" val="332783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on this slide teeth that were not</a:t>
            </a:r>
            <a:r>
              <a:rPr lang="en-US" baseline="0" dirty="0" smtClean="0"/>
              <a:t> brushed well by a teen who consumed high sugar and acid foods. The white areas are called “decalcification” which is a fancy word for the enamel being “eaten” off the teeth.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33</a:t>
            </a:fld>
            <a:endParaRPr lang="en-US"/>
          </a:p>
        </p:txBody>
      </p:sp>
    </p:spTree>
    <p:extLst>
      <p:ext uri="{BB962C8B-B14F-4D97-AF65-F5344CB8AC3E}">
        <p14:creationId xmlns:p14="http://schemas.microsoft.com/office/powerpoint/2010/main" val="2200343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can be seen on these images,</a:t>
            </a:r>
            <a:r>
              <a:rPr lang="en-US" baseline="0" dirty="0" smtClean="0"/>
              <a:t> also braces wearers. You can see more brown on the teeth.</a:t>
            </a:r>
          </a:p>
          <a:p>
            <a:r>
              <a:rPr lang="en-US" baseline="0" dirty="0" smtClean="0"/>
              <a:t>This shows that decay may not show in a big hole in your teeth but can happen along the gums and appear as white and brown discoloration – which still is a form of decay.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34</a:t>
            </a:fld>
            <a:endParaRPr lang="en-US"/>
          </a:p>
        </p:txBody>
      </p:sp>
    </p:spTree>
    <p:extLst>
      <p:ext uri="{BB962C8B-B14F-4D97-AF65-F5344CB8AC3E}">
        <p14:creationId xmlns:p14="http://schemas.microsoft.com/office/powerpoint/2010/main" val="3946859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more than 5-8 teaspoons</a:t>
            </a:r>
            <a:r>
              <a:rPr lang="en-US" baseline="0" dirty="0" smtClean="0"/>
              <a:t> a day? </a:t>
            </a:r>
            <a:r>
              <a:rPr lang="en-US" dirty="0" smtClean="0"/>
              <a:t>This label shows just how much added sugar</a:t>
            </a:r>
            <a:r>
              <a:rPr lang="en-US" baseline="0" dirty="0" smtClean="0"/>
              <a:t> is in just one type of candy! </a:t>
            </a:r>
          </a:p>
          <a:p>
            <a:r>
              <a:rPr lang="en-US" baseline="0" dirty="0" smtClean="0"/>
              <a:t>Remember all the soft drink labels we looked at and the high fructose corn syrup? Remember too, there is much added sugar in products we have not discussed today, like snack cakes, cookies and many other products.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37</a:t>
            </a:fld>
            <a:endParaRPr lang="en-US"/>
          </a:p>
        </p:txBody>
      </p:sp>
    </p:spTree>
    <p:extLst>
      <p:ext uri="{BB962C8B-B14F-4D97-AF65-F5344CB8AC3E}">
        <p14:creationId xmlns:p14="http://schemas.microsoft.com/office/powerpoint/2010/main" val="3082170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how much exercise has to be done to burn off those extra calories from added sugar. When consumers were shown this, they had better habits and choices.</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38</a:t>
            </a:fld>
            <a:endParaRPr lang="en-US"/>
          </a:p>
        </p:txBody>
      </p:sp>
    </p:spTree>
    <p:extLst>
      <p:ext uri="{BB962C8B-B14F-4D97-AF65-F5344CB8AC3E}">
        <p14:creationId xmlns:p14="http://schemas.microsoft.com/office/powerpoint/2010/main" val="34266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picture is of a human skull 100,000 years old.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a:t>
            </a:fld>
            <a:endParaRPr lang="en-US"/>
          </a:p>
        </p:txBody>
      </p:sp>
    </p:spTree>
    <p:extLst>
      <p:ext uri="{BB962C8B-B14F-4D97-AF65-F5344CB8AC3E}">
        <p14:creationId xmlns:p14="http://schemas.microsoft.com/office/powerpoint/2010/main" val="4101914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Why are we telling you all this</a:t>
            </a:r>
            <a:r>
              <a:rPr lang="en-US" sz="1200" b="0" i="0" kern="1200" baseline="0" dirty="0" smtClean="0">
                <a:solidFill>
                  <a:schemeClr val="tx1"/>
                </a:solidFill>
                <a:effectLst/>
                <a:latin typeface="+mn-lt"/>
                <a:ea typeface="+mn-ea"/>
                <a:cs typeface="+mn-cs"/>
              </a:rPr>
              <a:t> now? Aren’t you young enough it doesn’t matter? Or maybe you think you’ll care more when you become an adult?</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Historically</a:t>
            </a:r>
            <a:r>
              <a:rPr lang="en-US" sz="1200" b="0" i="0" kern="1200" dirty="0" smtClean="0">
                <a:solidFill>
                  <a:schemeClr val="tx1"/>
                </a:solidFill>
                <a:effectLst/>
                <a:latin typeface="+mn-lt"/>
                <a:ea typeface="+mn-ea"/>
                <a:cs typeface="+mn-cs"/>
              </a:rPr>
              <a:t>, beverage </a:t>
            </a:r>
            <a:r>
              <a:rPr lang="en-US" sz="1200" b="0" i="0" kern="1200" dirty="0" smtClean="0">
                <a:solidFill>
                  <a:schemeClr val="tx1"/>
                </a:solidFill>
                <a:effectLst/>
                <a:latin typeface="+mn-lt"/>
                <a:ea typeface="+mn-ea"/>
                <a:cs typeface="+mn-cs"/>
              </a:rPr>
              <a:t>(and some food) preferences </a:t>
            </a:r>
            <a:r>
              <a:rPr lang="en-US" sz="1200" b="0" i="0" kern="1200" dirty="0" smtClean="0">
                <a:solidFill>
                  <a:schemeClr val="tx1"/>
                </a:solidFill>
                <a:effectLst/>
                <a:latin typeface="+mn-lt"/>
                <a:ea typeface="+mn-ea"/>
                <a:cs typeface="+mn-cs"/>
              </a:rPr>
              <a:t>are set in adolescence, the first time that most people begin choosing and buying a favorite brand.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Kids these days are growing up with all of these other options</a:t>
            </a:r>
            <a:r>
              <a:rPr lang="en-US" sz="1200" b="0" i="0" kern="1200" baseline="0" dirty="0" smtClean="0">
                <a:solidFill>
                  <a:schemeClr val="tx1"/>
                </a:solidFill>
                <a:effectLst/>
                <a:latin typeface="+mn-lt"/>
                <a:ea typeface="+mn-ea"/>
                <a:cs typeface="+mn-cs"/>
              </a:rPr>
              <a:t> (bottled waters, juices).</a:t>
            </a:r>
          </a:p>
          <a:p>
            <a:r>
              <a:rPr lang="en-US" sz="1200" b="0" i="0" kern="1200" dirty="0" smtClean="0">
                <a:solidFill>
                  <a:schemeClr val="tx1"/>
                </a:solidFill>
                <a:effectLst/>
                <a:latin typeface="+mn-lt"/>
                <a:ea typeface="+mn-ea"/>
                <a:cs typeface="+mn-cs"/>
              </a:rPr>
              <a:t>If kids grow up without carbonated soft drinks, the likelihood that they are going to grow up and, when they are 35, start drinking is very low</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If you get</a:t>
            </a:r>
            <a:r>
              <a:rPr lang="en-US" sz="1200" b="0" i="0" kern="1200" baseline="0" dirty="0" smtClean="0">
                <a:solidFill>
                  <a:schemeClr val="tx1"/>
                </a:solidFill>
                <a:effectLst/>
                <a:latin typeface="+mn-lt"/>
                <a:ea typeface="+mn-ea"/>
                <a:cs typeface="+mn-cs"/>
              </a:rPr>
              <a:t> educated about healthy choices now, this education will stay with you in the future.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AC072F-A2FB-43E0-BA4C-5A268DEBD34B}" type="slidenum">
              <a:rPr lang="en-US" smtClean="0"/>
              <a:t>39</a:t>
            </a:fld>
            <a:endParaRPr lang="en-US"/>
          </a:p>
        </p:txBody>
      </p:sp>
    </p:spTree>
    <p:extLst>
      <p:ext uri="{BB962C8B-B14F-4D97-AF65-F5344CB8AC3E}">
        <p14:creationId xmlns:p14="http://schemas.microsoft.com/office/powerpoint/2010/main" val="4011841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can you eat that is better?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better food and drink choices and discuss</a:t>
            </a:r>
            <a:r>
              <a:rPr lang="en-US" sz="1200" kern="1200" baseline="0" dirty="0" smtClean="0">
                <a:solidFill>
                  <a:schemeClr val="tx1"/>
                </a:solidFill>
                <a:effectLst/>
                <a:latin typeface="+mn-lt"/>
                <a:ea typeface="+mn-ea"/>
                <a:cs typeface="+mn-cs"/>
              </a:rPr>
              <a:t> that not only do these not have the high amount of sugar and acid, but they also contain nutrients that help you grow.</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C6FD0D-D28A-40CC-99BC-474C6A428F54}" type="slidenum">
              <a:rPr lang="en-US" smtClean="0"/>
              <a:t>40</a:t>
            </a:fld>
            <a:endParaRPr lang="en-US"/>
          </a:p>
        </p:txBody>
      </p:sp>
    </p:spTree>
    <p:extLst>
      <p:ext uri="{BB962C8B-B14F-4D97-AF65-F5344CB8AC3E}">
        <p14:creationId xmlns:p14="http://schemas.microsoft.com/office/powerpoint/2010/main" val="2155700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 not saying you can’t ever have candy as a treat … but it should be just that, a treat—not something you should have every day. </a:t>
            </a:r>
          </a:p>
          <a:p>
            <a:r>
              <a:rPr lang="en-US" sz="1200" kern="1200" dirty="0" smtClean="0">
                <a:solidFill>
                  <a:schemeClr val="tx1"/>
                </a:solidFill>
                <a:effectLst/>
                <a:latin typeface="+mn-lt"/>
                <a:ea typeface="+mn-ea"/>
                <a:cs typeface="+mn-cs"/>
              </a:rPr>
              <a:t>And, if you do have candy, something like chocolate that melts and washed off your teeth easier and doesn’t get stuck (or is something you can suck on for a long time) is better than other candy choices.</a:t>
            </a:r>
          </a:p>
          <a:p>
            <a:r>
              <a:rPr lang="en-US" sz="1200" kern="1200" dirty="0" smtClean="0">
                <a:solidFill>
                  <a:schemeClr val="tx1"/>
                </a:solidFill>
                <a:effectLst/>
                <a:latin typeface="+mn-lt"/>
                <a:ea typeface="+mn-ea"/>
                <a:cs typeface="+mn-cs"/>
              </a:rPr>
              <a:t>Also, when you do have candy, it’s a good idea to rinse with water after you finish eating it. Example of eating chocolate is better because it doesn’t STICK to your teeth and between your teeth.</a:t>
            </a: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47</a:t>
            </a:fld>
            <a:endParaRPr lang="en-US"/>
          </a:p>
        </p:txBody>
      </p:sp>
    </p:spTree>
    <p:extLst>
      <p:ext uri="{BB962C8B-B14F-4D97-AF65-F5344CB8AC3E}">
        <p14:creationId xmlns:p14="http://schemas.microsoft.com/office/powerpoint/2010/main" val="1252598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our football analogy … OK, so you’ve had some candy and soda. Now what? </a:t>
            </a:r>
          </a:p>
          <a:p>
            <a:r>
              <a:rPr lang="en-US" dirty="0" smtClean="0"/>
              <a:t>Make sure you are brushing and flossing</a:t>
            </a:r>
            <a:r>
              <a:rPr lang="en-US" baseline="0" dirty="0" smtClean="0"/>
              <a:t> at least 2min2X each day to remove all that gunk from your teeth!</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48</a:t>
            </a:fld>
            <a:endParaRPr lang="en-US"/>
          </a:p>
        </p:txBody>
      </p:sp>
    </p:spTree>
    <p:extLst>
      <p:ext uri="{BB962C8B-B14F-4D97-AF65-F5344CB8AC3E}">
        <p14:creationId xmlns:p14="http://schemas.microsoft.com/office/powerpoint/2010/main" val="3299624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Flossing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Daily is great, but even if they did EVERY other day or even 3 times a week, that would be awesome (M, W, F)!</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know too it may be easier for youth to use floss picks</a:t>
            </a:r>
            <a:r>
              <a:rPr lang="en-US" sz="1200" kern="1200" baseline="0" dirty="0" smtClean="0">
                <a:solidFill>
                  <a:schemeClr val="tx1"/>
                </a:solidFill>
                <a:effectLst/>
                <a:latin typeface="+mn-lt"/>
                <a:ea typeface="+mn-ea"/>
                <a:cs typeface="+mn-cs"/>
              </a:rPr>
              <a:t> rather than actual floss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50</a:t>
            </a:fld>
            <a:endParaRPr lang="en-US"/>
          </a:p>
        </p:txBody>
      </p:sp>
    </p:spTree>
    <p:extLst>
      <p:ext uri="{BB962C8B-B14F-4D97-AF65-F5344CB8AC3E}">
        <p14:creationId xmlns:p14="http://schemas.microsoft.com/office/powerpoint/2010/main" val="605542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Close with Take Away Points …</a:t>
            </a:r>
            <a:endParaRPr lang="en-US" sz="8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healthy</a:t>
            </a:r>
            <a:r>
              <a:rPr lang="en-US" sz="1200" kern="1200" baseline="0" dirty="0" smtClean="0">
                <a:solidFill>
                  <a:schemeClr val="tx1"/>
                </a:solidFill>
                <a:effectLst/>
                <a:latin typeface="+mn-lt"/>
                <a:ea typeface="+mn-ea"/>
                <a:cs typeface="+mn-cs"/>
              </a:rPr>
              <a:t> mouth is part of a healthy body.</a:t>
            </a:r>
            <a:endParaRPr lang="en-US" sz="10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Choose Healthy Foods and Drinks</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Limit candy and soda</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Choose healthy snacks and fruit for something sweet</a:t>
            </a:r>
            <a:endParaRPr lang="en-US" sz="10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Brushing and Flossing</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Stress 2Min2X Day</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dirty="0" smtClean="0"/>
              <a:t>Try</a:t>
            </a:r>
            <a:r>
              <a:rPr lang="en-US" baseline="0" dirty="0" smtClean="0"/>
              <a:t> </a:t>
            </a:r>
            <a:r>
              <a:rPr lang="en-US" baseline="0" smtClean="0"/>
              <a:t>to floss 3 times each week</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51</a:t>
            </a:fld>
            <a:endParaRPr lang="en-US"/>
          </a:p>
        </p:txBody>
      </p:sp>
    </p:spTree>
    <p:extLst>
      <p:ext uri="{BB962C8B-B14F-4D97-AF65-F5344CB8AC3E}">
        <p14:creationId xmlns:p14="http://schemas.microsoft.com/office/powerpoint/2010/main" val="84516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this one is of a Viking skull. They were around in about the years 700 to 1000. In either case, they didn’t have toothbrushes. They didn’t have floss or toothpaste, and they certainly didn’t have Listerine. Yet somehow, their mouths were a lot healthier than ours are today. Why?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large part because of their diets. Which were composed of meats, vegetables and nuts … maybe some fruits.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eventually our diets changed and became more sugar based—and not sugars found in milk or fruit but in processed foods, candies and soda. And, it’s kind of complicated, but it affected the bacteria in our mouths, which can cause cavities. Add the amount of acid we consume to that … and we’re in trouble!</a:t>
            </a:r>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3</a:t>
            </a:fld>
            <a:endParaRPr lang="en-US"/>
          </a:p>
        </p:txBody>
      </p:sp>
    </p:spTree>
    <p:extLst>
      <p:ext uri="{BB962C8B-B14F-4D97-AF65-F5344CB8AC3E}">
        <p14:creationId xmlns:p14="http://schemas.microsoft.com/office/powerpoint/2010/main" val="133622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do we prevent dental decay and cavities? A LOT has to do with what we eat and drink … our offense.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you remember the football analogy we want to prevent a touchdown … we want to prevent tooth decay.</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4</a:t>
            </a:fld>
            <a:endParaRPr lang="en-US"/>
          </a:p>
        </p:txBody>
      </p:sp>
    </p:spTree>
    <p:extLst>
      <p:ext uri="{BB962C8B-B14F-4D97-AF65-F5344CB8AC3E}">
        <p14:creationId xmlns:p14="http://schemas.microsoft.com/office/powerpoint/2010/main" val="135741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slides of Soda &amp; Sports Drinks; Candy &amp; Fruit Snacks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Asks, “how many of you like these kinds of drinks</a:t>
            </a:r>
            <a:r>
              <a:rPr lang="en-US" sz="1200" kern="1200" baseline="0" dirty="0" smtClean="0">
                <a:solidFill>
                  <a:schemeClr val="tx1"/>
                </a:solidFill>
                <a:effectLst/>
                <a:latin typeface="+mn-lt"/>
                <a:ea typeface="+mn-ea"/>
                <a:cs typeface="+mn-cs"/>
              </a:rPr>
              <a:t> and treats” (move quickly through these slides – kids will usually cheer to show just how much they love something that is shown)</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5</a:t>
            </a:fld>
            <a:endParaRPr lang="en-US"/>
          </a:p>
        </p:txBody>
      </p:sp>
    </p:spTree>
    <p:extLst>
      <p:ext uri="{BB962C8B-B14F-4D97-AF65-F5344CB8AC3E}">
        <p14:creationId xmlns:p14="http://schemas.microsoft.com/office/powerpoint/2010/main" val="152499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I am sure many of you like these kinds of foods,</a:t>
            </a:r>
            <a:r>
              <a:rPr lang="en-US" sz="1200" kern="1200" baseline="0" dirty="0" smtClean="0">
                <a:solidFill>
                  <a:schemeClr val="tx1"/>
                </a:solidFill>
                <a:effectLst/>
                <a:latin typeface="+mn-lt"/>
                <a:ea typeface="+mn-ea"/>
                <a:cs typeface="+mn-cs"/>
              </a:rPr>
              <a:t> they just aren’t great options for your overall health OR your teeth. WHY? Sugar + Acid (move on to discuss labels)</a:t>
            </a:r>
            <a:r>
              <a:rPr lang="en-US" sz="1200" kern="1200" dirty="0" smtClean="0">
                <a:solidFill>
                  <a:schemeClr val="tx1"/>
                </a:solidFill>
                <a:effectLst/>
                <a:latin typeface="+mn-lt"/>
                <a:ea typeface="+mn-ea"/>
                <a:cs typeface="+mn-cs"/>
              </a:rPr>
              <a:t> </a:t>
            </a:r>
          </a:p>
          <a:p>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Acid in candy and drinks makes your enamel weak … think of it as armor for your teeth. But acid can make little holes in it. Then, the sugar in that candy and drink can go in and attack your teeth and make cavities.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Acid in drinks and some candy can cause dental erosion. When consumed frequently, this acid can soften the protective enamel which dissolves then exposes the second layer of tooth. The sugar in the drinks and candy feeds bacteria in the mouth which can cause decay. Bacteria have a much easier time eating through soft enamel.</a:t>
            </a:r>
            <a:endParaRPr lang="en-US" dirty="0" smtClean="0"/>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19</a:t>
            </a:fld>
            <a:endParaRPr lang="en-US"/>
          </a:p>
        </p:txBody>
      </p:sp>
    </p:spTree>
    <p:extLst>
      <p:ext uri="{BB962C8B-B14F-4D97-AF65-F5344CB8AC3E}">
        <p14:creationId xmlns:p14="http://schemas.microsoft.com/office/powerpoint/2010/main" val="149503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a:t>
            </a:r>
            <a:r>
              <a:rPr lang="en-US" baseline="0" dirty="0" smtClean="0"/>
              <a:t> in some your science classes you’ve learned about or will be learning about acids and bases. </a:t>
            </a:r>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24</a:t>
            </a:fld>
            <a:endParaRPr lang="en-US"/>
          </a:p>
        </p:txBody>
      </p:sp>
    </p:spTree>
    <p:extLst>
      <p:ext uri="{BB962C8B-B14F-4D97-AF65-F5344CB8AC3E}">
        <p14:creationId xmlns:p14="http://schemas.microsoft.com/office/powerpoint/2010/main" val="330876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Battery acid is just that – an acid. It’s acid level is 1.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25</a:t>
            </a:fld>
            <a:endParaRPr lang="en-US"/>
          </a:p>
        </p:txBody>
      </p:sp>
    </p:spTree>
    <p:extLst>
      <p:ext uri="{BB962C8B-B14F-4D97-AF65-F5344CB8AC3E}">
        <p14:creationId xmlns:p14="http://schemas.microsoft.com/office/powerpoint/2010/main" val="31621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loss of tooth enamel starts to occur when there is a pH of 4. </a:t>
            </a:r>
          </a:p>
          <a:p>
            <a:endParaRPr lang="en-US" baseline="0" dirty="0" smtClean="0"/>
          </a:p>
          <a:p>
            <a:r>
              <a:rPr lang="en-US" baseline="0" dirty="0" smtClean="0"/>
              <a:t>Now I know most of you are saying “Like I am going to drink battery acid” … but it’s not the only thing with a low pH, as we’ll see with these next charts show the pH in candies and soft drinks. </a:t>
            </a:r>
            <a:endParaRPr lang="en-US" dirty="0"/>
          </a:p>
        </p:txBody>
      </p:sp>
      <p:sp>
        <p:nvSpPr>
          <p:cNvPr id="4" name="Slide Number Placeholder 3"/>
          <p:cNvSpPr>
            <a:spLocks noGrp="1"/>
          </p:cNvSpPr>
          <p:nvPr>
            <p:ph type="sldNum" sz="quarter" idx="10"/>
          </p:nvPr>
        </p:nvSpPr>
        <p:spPr/>
        <p:txBody>
          <a:bodyPr/>
          <a:lstStyle/>
          <a:p>
            <a:fld id="{B2C6FD0D-D28A-40CC-99BC-474C6A428F54}" type="slidenum">
              <a:rPr lang="en-US" smtClean="0"/>
              <a:t>26</a:t>
            </a:fld>
            <a:endParaRPr lang="en-US"/>
          </a:p>
        </p:txBody>
      </p:sp>
    </p:spTree>
    <p:extLst>
      <p:ext uri="{BB962C8B-B14F-4D97-AF65-F5344CB8AC3E}">
        <p14:creationId xmlns:p14="http://schemas.microsoft.com/office/powerpoint/2010/main" val="9769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6324936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03098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250463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9625868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403096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84935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0934EC-222C-44FB-B510-2AF0BC930D2B}" type="datetimeFigureOut">
              <a:rPr lang="en-US" smtClean="0"/>
              <a:t>11/28/2016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46665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0934EC-222C-44FB-B510-2AF0BC930D2B}" type="datetimeFigureOut">
              <a:rPr lang="en-US" smtClean="0"/>
              <a:t>11/28/2016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504323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934EC-222C-44FB-B510-2AF0BC930D2B}" type="datetimeFigureOut">
              <a:rPr lang="en-US" smtClean="0"/>
              <a:t>11/28/2016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9425754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9180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60218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934EC-222C-44FB-B510-2AF0BC930D2B}" type="datetimeFigureOut">
              <a:rPr lang="en-US" smtClean="0"/>
              <a:t>11/28/2016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3A41A-FC98-45D6-81E2-C31A9E6D7468}" type="slidenum">
              <a:rPr lang="en-US" smtClean="0"/>
              <a:t>‹#›</a:t>
            </a:fld>
            <a:endParaRPr lang="en-US"/>
          </a:p>
        </p:txBody>
      </p:sp>
    </p:spTree>
    <p:extLst>
      <p:ext uri="{BB962C8B-B14F-4D97-AF65-F5344CB8AC3E}">
        <p14:creationId xmlns:p14="http://schemas.microsoft.com/office/powerpoint/2010/main" val="159631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2438400"/>
          </a:xfrm>
        </p:spPr>
        <p:txBody>
          <a:bodyPr>
            <a:normAutofit/>
          </a:bodyPr>
          <a:lstStyle/>
          <a:p>
            <a:r>
              <a:rPr lang="en-US" sz="6000" b="1" dirty="0" smtClean="0">
                <a:solidFill>
                  <a:schemeClr val="accent6"/>
                </a:solidFill>
              </a:rPr>
              <a:t>Healthy Mouth</a:t>
            </a:r>
            <a:br>
              <a:rPr lang="en-US" sz="6000" b="1" dirty="0" smtClean="0">
                <a:solidFill>
                  <a:schemeClr val="accent6"/>
                </a:solidFill>
              </a:rPr>
            </a:br>
            <a:r>
              <a:rPr lang="en-US" sz="6000" i="1" dirty="0" smtClean="0"/>
              <a:t>Healthy Body</a:t>
            </a:r>
            <a:endParaRPr lang="en-US" sz="6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438400"/>
            <a:ext cx="5391150" cy="4043363"/>
          </a:xfrm>
          <a:prstGeom prst="rect">
            <a:avLst/>
          </a:prstGeom>
        </p:spPr>
      </p:pic>
    </p:spTree>
    <p:extLst>
      <p:ext uri="{BB962C8B-B14F-4D97-AF65-F5344CB8AC3E}">
        <p14:creationId xmlns:p14="http://schemas.microsoft.com/office/powerpoint/2010/main" val="1591957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ffy taffy"/>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1846337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mon hea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7825"/>
            <a:ext cx="9144000" cy="6102350"/>
          </a:xfrm>
          <a:prstGeom prst="rect">
            <a:avLst/>
          </a:prstGeom>
          <a:noFill/>
          <a:ln>
            <a:noFill/>
          </a:ln>
        </p:spPr>
      </p:pic>
    </p:spTree>
    <p:extLst>
      <p:ext uri="{BB962C8B-B14F-4D97-AF65-F5344CB8AC3E}">
        <p14:creationId xmlns:p14="http://schemas.microsoft.com/office/powerpoint/2010/main" val="132428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12261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rheads cherry chew"/>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3662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r skittl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4175"/>
            <a:ext cx="9144000" cy="6089650"/>
          </a:xfrm>
          <a:prstGeom prst="rect">
            <a:avLst/>
          </a:prstGeom>
          <a:noFill/>
          <a:ln>
            <a:noFill/>
          </a:ln>
        </p:spPr>
      </p:pic>
    </p:spTree>
    <p:extLst>
      <p:ext uri="{BB962C8B-B14F-4D97-AF65-F5344CB8AC3E}">
        <p14:creationId xmlns:p14="http://schemas.microsoft.com/office/powerpoint/2010/main" val="1059492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r-punch"/>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49313"/>
            <a:ext cx="9144000" cy="5159375"/>
          </a:xfrm>
          <a:prstGeom prst="rect">
            <a:avLst/>
          </a:prstGeom>
          <a:noFill/>
          <a:ln>
            <a:noFill/>
          </a:ln>
        </p:spPr>
      </p:pic>
    </p:spTree>
    <p:extLst>
      <p:ext uri="{BB962C8B-B14F-4D97-AF65-F5344CB8AC3E}">
        <p14:creationId xmlns:p14="http://schemas.microsoft.com/office/powerpoint/2010/main" val="2536800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bur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7063" y="0"/>
            <a:ext cx="7888287" cy="6858000"/>
          </a:xfrm>
          <a:prstGeom prst="rect">
            <a:avLst/>
          </a:prstGeom>
          <a:noFill/>
          <a:ln>
            <a:noFill/>
          </a:ln>
        </p:spPr>
      </p:pic>
    </p:spTree>
    <p:extLst>
      <p:ext uri="{BB962C8B-B14F-4D97-AF65-F5344CB8AC3E}">
        <p14:creationId xmlns:p14="http://schemas.microsoft.com/office/powerpoint/2010/main" val="1342783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eetarts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22275"/>
            <a:ext cx="9144000" cy="6011863"/>
          </a:xfrm>
          <a:prstGeom prst="rect">
            <a:avLst/>
          </a:prstGeom>
          <a:noFill/>
          <a:ln>
            <a:noFill/>
          </a:ln>
        </p:spPr>
      </p:pic>
    </p:spTree>
    <p:extLst>
      <p:ext uri="{BB962C8B-B14F-4D97-AF65-F5344CB8AC3E}">
        <p14:creationId xmlns:p14="http://schemas.microsoft.com/office/powerpoint/2010/main" val="4225221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uit snack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46138"/>
            <a:ext cx="9144000" cy="5165725"/>
          </a:xfrm>
          <a:prstGeom prst="rect">
            <a:avLst/>
          </a:prstGeom>
          <a:noFill/>
          <a:ln>
            <a:noFill/>
          </a:ln>
        </p:spPr>
      </p:pic>
    </p:spTree>
    <p:extLst>
      <p:ext uri="{BB962C8B-B14F-4D97-AF65-F5344CB8AC3E}">
        <p14:creationId xmlns:p14="http://schemas.microsoft.com/office/powerpoint/2010/main" val="2142602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600200"/>
            <a:ext cx="77724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chemeClr val="accent6">
                    <a:lumMod val="75000"/>
                  </a:schemeClr>
                </a:solidFill>
              </a:rPr>
              <a:t>WHY?</a:t>
            </a:r>
          </a:p>
          <a:p>
            <a:r>
              <a:rPr lang="en-US" sz="6000" b="1" dirty="0" smtClean="0"/>
              <a:t>Sugar + Acid</a:t>
            </a:r>
            <a:endParaRPr lang="en-US" sz="6000" b="1" dirty="0"/>
          </a:p>
        </p:txBody>
      </p:sp>
    </p:spTree>
    <p:extLst>
      <p:ext uri="{BB962C8B-B14F-4D97-AF65-F5344CB8AC3E}">
        <p14:creationId xmlns:p14="http://schemas.microsoft.com/office/powerpoint/2010/main" val="3700704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227" r="8660" b="10455"/>
          <a:stretch/>
        </p:blipFill>
        <p:spPr>
          <a:xfrm>
            <a:off x="-1" y="-33248"/>
            <a:ext cx="9144001" cy="6891248"/>
          </a:xfrm>
        </p:spPr>
      </p:pic>
    </p:spTree>
    <p:extLst>
      <p:ext uri="{BB962C8B-B14F-4D97-AF65-F5344CB8AC3E}">
        <p14:creationId xmlns:p14="http://schemas.microsoft.com/office/powerpoint/2010/main" val="2530331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3962400" y="2590800"/>
            <a:ext cx="3048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010400" y="2599660"/>
            <a:ext cx="12192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6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16"/>
            <a:ext cx="9144000" cy="6858000"/>
          </a:xfrm>
          <a:prstGeom prst="rect">
            <a:avLst/>
          </a:prstGeom>
        </p:spPr>
      </p:pic>
      <p:sp>
        <p:nvSpPr>
          <p:cNvPr id="6" name="Rounded Rectangle 5"/>
          <p:cNvSpPr/>
          <p:nvPr/>
        </p:nvSpPr>
        <p:spPr>
          <a:xfrm>
            <a:off x="4419600" y="2781300"/>
            <a:ext cx="3048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362200" y="3042684"/>
            <a:ext cx="1905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5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p:nvSpPr>
        <p:spPr>
          <a:xfrm>
            <a:off x="5562600" y="4724400"/>
            <a:ext cx="6096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81800" y="4719084"/>
            <a:ext cx="762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112488" y="2895600"/>
            <a:ext cx="2507512"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43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570" r="6553" b="36174"/>
          <a:stretch/>
        </p:blipFill>
        <p:spPr>
          <a:xfrm>
            <a:off x="0" y="759342"/>
            <a:ext cx="9138300" cy="4346058"/>
          </a:xfrm>
          <a:prstGeom prst="rect">
            <a:avLst/>
          </a:prstGeom>
        </p:spPr>
      </p:pic>
      <p:sp>
        <p:nvSpPr>
          <p:cNvPr id="4" name="Rounded Rectangle 3"/>
          <p:cNvSpPr/>
          <p:nvPr/>
        </p:nvSpPr>
        <p:spPr>
          <a:xfrm>
            <a:off x="1752600" y="3657600"/>
            <a:ext cx="25908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14600" y="4191000"/>
            <a:ext cx="14859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791200" y="4431119"/>
            <a:ext cx="18288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4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546"/>
            <a:ext cx="9144000" cy="6406907"/>
          </a:xfrm>
          <a:prstGeom prst="rect">
            <a:avLst/>
          </a:prstGeom>
        </p:spPr>
      </p:pic>
      <p:sp>
        <p:nvSpPr>
          <p:cNvPr id="4" name="TextBox 3"/>
          <p:cNvSpPr txBox="1"/>
          <p:nvPr/>
        </p:nvSpPr>
        <p:spPr>
          <a:xfrm>
            <a:off x="2895600" y="3886200"/>
            <a:ext cx="2743200" cy="1938992"/>
          </a:xfrm>
          <a:prstGeom prst="rect">
            <a:avLst/>
          </a:prstGeom>
          <a:noFill/>
        </p:spPr>
        <p:txBody>
          <a:bodyPr wrap="square" rtlCol="0">
            <a:spAutoFit/>
          </a:bodyPr>
          <a:lstStyle/>
          <a:p>
            <a:r>
              <a:rPr lang="en-US" sz="6000" dirty="0" smtClean="0">
                <a:solidFill>
                  <a:srgbClr val="0070C0"/>
                </a:solidFill>
                <a:effectLst>
                  <a:outerShdw blurRad="50800" dist="38100" dir="18900000" algn="bl" rotWithShape="0">
                    <a:prstClr val="black">
                      <a:alpha val="40000"/>
                    </a:prstClr>
                  </a:outerShdw>
                </a:effectLst>
              </a:rPr>
              <a:t>Water</a:t>
            </a:r>
          </a:p>
          <a:p>
            <a:r>
              <a:rPr lang="en-US" sz="6000" dirty="0" smtClean="0">
                <a:solidFill>
                  <a:srgbClr val="0070C0"/>
                </a:solidFill>
                <a:effectLst>
                  <a:outerShdw blurRad="50800" dist="38100" dir="18900000" algn="bl" rotWithShape="0">
                    <a:prstClr val="black">
                      <a:alpha val="40000"/>
                    </a:prstClr>
                  </a:outerShdw>
                </a:effectLst>
              </a:rPr>
              <a:t>pH = 7</a:t>
            </a:r>
            <a:endParaRPr lang="en-US" sz="6000" dirty="0">
              <a:solidFill>
                <a:srgbClr val="0070C0"/>
              </a:solidFill>
            </a:endParaRPr>
          </a:p>
        </p:txBody>
      </p:sp>
      <p:sp>
        <p:nvSpPr>
          <p:cNvPr id="5" name="TextBox 4"/>
          <p:cNvSpPr txBox="1"/>
          <p:nvPr/>
        </p:nvSpPr>
        <p:spPr>
          <a:xfrm>
            <a:off x="2895600" y="5715000"/>
            <a:ext cx="2895600" cy="923330"/>
          </a:xfrm>
          <a:prstGeom prst="rect">
            <a:avLst/>
          </a:prstGeom>
          <a:noFill/>
        </p:spPr>
        <p:txBody>
          <a:bodyPr wrap="square" rtlCol="0">
            <a:spAutoFit/>
          </a:bodyPr>
          <a:lstStyle/>
          <a:p>
            <a:r>
              <a:rPr lang="en-US" sz="5400" dirty="0" smtClean="0">
                <a:solidFill>
                  <a:srgbClr val="00B0F0"/>
                </a:solidFill>
                <a:effectLst>
                  <a:outerShdw blurRad="50800" dist="38100" dir="18900000" algn="bl" rotWithShape="0">
                    <a:prstClr val="black">
                      <a:alpha val="40000"/>
                    </a:prstClr>
                  </a:outerShdw>
                </a:effectLst>
              </a:rPr>
              <a:t>Neutral</a:t>
            </a:r>
            <a:endParaRPr lang="en-US" sz="5400" dirty="0">
              <a:solidFill>
                <a:srgbClr val="00B0F0"/>
              </a:solidFill>
            </a:endParaRPr>
          </a:p>
        </p:txBody>
      </p:sp>
    </p:spTree>
    <p:extLst>
      <p:ext uri="{BB962C8B-B14F-4D97-AF65-F5344CB8AC3E}">
        <p14:creationId xmlns:p14="http://schemas.microsoft.com/office/powerpoint/2010/main" val="99923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071562"/>
            <a:ext cx="6172200" cy="5786438"/>
          </a:xfrm>
          <a:prstGeom prst="rect">
            <a:avLst/>
          </a:prstGeom>
        </p:spPr>
      </p:pic>
      <p:sp>
        <p:nvSpPr>
          <p:cNvPr id="4" name="TextBox 3"/>
          <p:cNvSpPr txBox="1"/>
          <p:nvPr/>
        </p:nvSpPr>
        <p:spPr>
          <a:xfrm>
            <a:off x="304800" y="228600"/>
            <a:ext cx="4876800" cy="2308324"/>
          </a:xfrm>
          <a:prstGeom prst="rect">
            <a:avLst/>
          </a:prstGeom>
          <a:noFill/>
        </p:spPr>
        <p:txBody>
          <a:bodyPr wrap="square" rtlCol="0">
            <a:spAutoFit/>
          </a:bodyPr>
          <a:lstStyle/>
          <a:p>
            <a:r>
              <a:rPr lang="en-US" sz="7200" dirty="0" smtClean="0">
                <a:solidFill>
                  <a:srgbClr val="FF0000"/>
                </a:solidFill>
                <a:effectLst>
                  <a:outerShdw blurRad="50800" dist="38100" dir="18900000" algn="bl" rotWithShape="0">
                    <a:prstClr val="black">
                      <a:alpha val="40000"/>
                    </a:prstClr>
                  </a:outerShdw>
                </a:effectLst>
              </a:rPr>
              <a:t>Battery Acid pH= 1</a:t>
            </a:r>
            <a:endParaRPr lang="en-US" sz="7200" dirty="0">
              <a:solidFill>
                <a:srgbClr val="FF0000"/>
              </a:solidFill>
            </a:endParaRPr>
          </a:p>
        </p:txBody>
      </p:sp>
      <p:sp>
        <p:nvSpPr>
          <p:cNvPr id="5" name="TextBox 4"/>
          <p:cNvSpPr txBox="1"/>
          <p:nvPr/>
        </p:nvSpPr>
        <p:spPr>
          <a:xfrm>
            <a:off x="304800" y="2590800"/>
            <a:ext cx="2895600" cy="923330"/>
          </a:xfrm>
          <a:prstGeom prst="rect">
            <a:avLst/>
          </a:prstGeom>
          <a:noFill/>
        </p:spPr>
        <p:txBody>
          <a:bodyPr wrap="square" rtlCol="0">
            <a:spAutoFit/>
          </a:bodyPr>
          <a:lstStyle/>
          <a:p>
            <a:r>
              <a:rPr lang="en-US" sz="5400" dirty="0" smtClean="0">
                <a:solidFill>
                  <a:srgbClr val="FFC000"/>
                </a:solidFill>
                <a:effectLst>
                  <a:outerShdw blurRad="50800" dist="38100" dir="18900000" algn="bl" rotWithShape="0">
                    <a:prstClr val="black">
                      <a:alpha val="40000"/>
                    </a:prstClr>
                  </a:outerShdw>
                </a:effectLst>
              </a:rPr>
              <a:t>Acidic</a:t>
            </a:r>
            <a:endParaRPr lang="en-US" sz="5400" dirty="0">
              <a:solidFill>
                <a:srgbClr val="FFC000"/>
              </a:solidFill>
            </a:endParaRPr>
          </a:p>
        </p:txBody>
      </p:sp>
    </p:spTree>
    <p:extLst>
      <p:ext uri="{BB962C8B-B14F-4D97-AF65-F5344CB8AC3E}">
        <p14:creationId xmlns:p14="http://schemas.microsoft.com/office/powerpoint/2010/main" val="2354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42" r="3675"/>
          <a:stretch/>
        </p:blipFill>
        <p:spPr>
          <a:xfrm>
            <a:off x="3297865" y="1600200"/>
            <a:ext cx="5411972" cy="4114800"/>
          </a:xfrm>
          <a:prstGeom prst="rect">
            <a:avLst/>
          </a:prstGeom>
        </p:spPr>
      </p:pic>
      <p:sp>
        <p:nvSpPr>
          <p:cNvPr id="4" name="TextBox 3"/>
          <p:cNvSpPr txBox="1"/>
          <p:nvPr/>
        </p:nvSpPr>
        <p:spPr>
          <a:xfrm>
            <a:off x="304800" y="228600"/>
            <a:ext cx="8382000" cy="2308324"/>
          </a:xfrm>
          <a:prstGeom prst="rect">
            <a:avLst/>
          </a:prstGeom>
          <a:noFill/>
        </p:spPr>
        <p:txBody>
          <a:bodyPr wrap="square" rtlCol="0">
            <a:spAutoFit/>
          </a:bodyPr>
          <a:lstStyle/>
          <a:p>
            <a:r>
              <a:rPr lang="en-US" sz="7200" dirty="0" smtClean="0">
                <a:solidFill>
                  <a:srgbClr val="00B0F0"/>
                </a:solidFill>
                <a:effectLst>
                  <a:outerShdw blurRad="50800" dist="38100" dir="18900000" algn="bl" rotWithShape="0">
                    <a:prstClr val="black">
                      <a:alpha val="40000"/>
                    </a:prstClr>
                  </a:outerShdw>
                </a:effectLst>
              </a:rPr>
              <a:t>Loss of tooth enamel pH= 4</a:t>
            </a:r>
            <a:endParaRPr lang="en-US" sz="7200" dirty="0">
              <a:solidFill>
                <a:srgbClr val="00B0F0"/>
              </a:solidFill>
            </a:endParaRPr>
          </a:p>
        </p:txBody>
      </p:sp>
    </p:spTree>
    <p:extLst>
      <p:ext uri="{BB962C8B-B14F-4D97-AF65-F5344CB8AC3E}">
        <p14:creationId xmlns:p14="http://schemas.microsoft.com/office/powerpoint/2010/main" val="15812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7666" y="685800"/>
            <a:ext cx="8853934" cy="5315482"/>
            <a:chOff x="91852" y="533400"/>
            <a:chExt cx="8853934" cy="531548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8837"/>
            <a:stretch/>
          </p:blipFill>
          <p:spPr>
            <a:xfrm>
              <a:off x="91852" y="533400"/>
              <a:ext cx="4411297" cy="44196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1163"/>
            <a:stretch/>
          </p:blipFill>
          <p:spPr>
            <a:xfrm>
              <a:off x="4503149" y="1600200"/>
              <a:ext cx="4442637" cy="4248682"/>
            </a:xfrm>
            <a:prstGeom prst="rect">
              <a:avLst/>
            </a:prstGeom>
          </p:spPr>
        </p:pic>
      </p:grpSp>
    </p:spTree>
    <p:extLst>
      <p:ext uri="{BB962C8B-B14F-4D97-AF65-F5344CB8AC3E}">
        <p14:creationId xmlns:p14="http://schemas.microsoft.com/office/powerpoint/2010/main" val="2894946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2143" b="50000"/>
          <a:stretch/>
        </p:blipFill>
        <p:spPr>
          <a:xfrm>
            <a:off x="1236518" y="102828"/>
            <a:ext cx="6764482" cy="6450372"/>
          </a:xfrm>
          <a:prstGeom prst="rect">
            <a:avLst/>
          </a:prstGeom>
        </p:spPr>
      </p:pic>
    </p:spTree>
    <p:extLst>
      <p:ext uri="{BB962C8B-B14F-4D97-AF65-F5344CB8AC3E}">
        <p14:creationId xmlns:p14="http://schemas.microsoft.com/office/powerpoint/2010/main" val="2681026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0421" b="23624"/>
          <a:stretch/>
        </p:blipFill>
        <p:spPr>
          <a:xfrm>
            <a:off x="917620" y="1295400"/>
            <a:ext cx="7295882" cy="5029200"/>
          </a:xfrm>
          <a:prstGeom prst="rect">
            <a:avLst/>
          </a:prstGeom>
        </p:spPr>
      </p:pic>
      <p:sp>
        <p:nvSpPr>
          <p:cNvPr id="4" name="Title 4"/>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What’s the BIG DEAL? </a:t>
            </a:r>
            <a:r>
              <a:rPr lang="en-US" b="1" dirty="0" smtClean="0">
                <a:solidFill>
                  <a:schemeClr val="accent6">
                    <a:lumMod val="75000"/>
                  </a:schemeClr>
                </a:solidFill>
              </a:rPr>
              <a:t>Cavities!</a:t>
            </a:r>
            <a:endParaRPr lang="en-US" b="1" dirty="0">
              <a:solidFill>
                <a:schemeClr val="accent6">
                  <a:lumMod val="75000"/>
                </a:schemeClr>
              </a:solidFill>
            </a:endParaRPr>
          </a:p>
        </p:txBody>
      </p:sp>
      <p:sp>
        <p:nvSpPr>
          <p:cNvPr id="5" name="Rounded Rectangle 4"/>
          <p:cNvSpPr/>
          <p:nvPr/>
        </p:nvSpPr>
        <p:spPr>
          <a:xfrm>
            <a:off x="3505200" y="3141921"/>
            <a:ext cx="1638300" cy="1506279"/>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63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4001" cy="6858000"/>
          </a:xfrm>
        </p:spPr>
      </p:pic>
    </p:spTree>
    <p:extLst>
      <p:ext uri="{BB962C8B-B14F-4D97-AF65-F5344CB8AC3E}">
        <p14:creationId xmlns:p14="http://schemas.microsoft.com/office/powerpoint/2010/main" val="181579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5" y="381000"/>
            <a:ext cx="9189950" cy="6096000"/>
          </a:xfrm>
          <a:prstGeom prst="rect">
            <a:avLst/>
          </a:prstGeom>
        </p:spPr>
      </p:pic>
      <p:sp>
        <p:nvSpPr>
          <p:cNvPr id="3" name="Rounded Rectangle 2"/>
          <p:cNvSpPr/>
          <p:nvPr/>
        </p:nvSpPr>
        <p:spPr>
          <a:xfrm>
            <a:off x="3733800" y="2133600"/>
            <a:ext cx="2819400" cy="25146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10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0454"/>
            <a:ext cx="9144000" cy="4637091"/>
          </a:xfrm>
          <a:prstGeom prst="rect">
            <a:avLst/>
          </a:prstGeom>
        </p:spPr>
      </p:pic>
    </p:spTree>
    <p:extLst>
      <p:ext uri="{BB962C8B-B14F-4D97-AF65-F5344CB8AC3E}">
        <p14:creationId xmlns:p14="http://schemas.microsoft.com/office/powerpoint/2010/main" val="1871703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694"/>
            <a:ext cx="9144000" cy="3826612"/>
          </a:xfrm>
          <a:prstGeom prst="rect">
            <a:avLst/>
          </a:prstGeom>
        </p:spPr>
      </p:pic>
    </p:spTree>
    <p:extLst>
      <p:ext uri="{BB962C8B-B14F-4D97-AF65-F5344CB8AC3E}">
        <p14:creationId xmlns:p14="http://schemas.microsoft.com/office/powerpoint/2010/main" val="2700470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6858"/>
            <a:ext cx="9076746" cy="5066742"/>
          </a:xfrm>
          <a:prstGeom prst="rect">
            <a:avLst/>
          </a:prstGeom>
        </p:spPr>
      </p:pic>
    </p:spTree>
    <p:extLst>
      <p:ext uri="{BB962C8B-B14F-4D97-AF65-F5344CB8AC3E}">
        <p14:creationId xmlns:p14="http://schemas.microsoft.com/office/powerpoint/2010/main" val="2854556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514" b="7248"/>
          <a:stretch/>
        </p:blipFill>
        <p:spPr>
          <a:xfrm>
            <a:off x="1516912" y="381000"/>
            <a:ext cx="6329516" cy="257307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418" b="12140"/>
          <a:stretch/>
        </p:blipFill>
        <p:spPr>
          <a:xfrm>
            <a:off x="1516912" y="3134454"/>
            <a:ext cx="6329516" cy="3168881"/>
          </a:xfrm>
          <a:prstGeom prst="rect">
            <a:avLst/>
          </a:prstGeom>
        </p:spPr>
      </p:pic>
    </p:spTree>
    <p:extLst>
      <p:ext uri="{BB962C8B-B14F-4D97-AF65-F5344CB8AC3E}">
        <p14:creationId xmlns:p14="http://schemas.microsoft.com/office/powerpoint/2010/main" val="2270578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What’s Added Sugar?</a:t>
            </a:r>
            <a:endParaRPr lang="en-US" b="1" dirty="0"/>
          </a:p>
        </p:txBody>
      </p:sp>
      <p:sp>
        <p:nvSpPr>
          <p:cNvPr id="3" name="Content Placeholder 2"/>
          <p:cNvSpPr>
            <a:spLocks noGrp="1"/>
          </p:cNvSpPr>
          <p:nvPr>
            <p:ph idx="1"/>
          </p:nvPr>
        </p:nvSpPr>
        <p:spPr/>
        <p:txBody>
          <a:bodyPr>
            <a:normAutofit lnSpcReduction="10000"/>
          </a:bodyPr>
          <a:lstStyle/>
          <a:p>
            <a:r>
              <a:rPr lang="en-US" dirty="0"/>
              <a:t>Added sugar is any kind of sugar, added during food processing or by the consumer at the point of </a:t>
            </a:r>
            <a:r>
              <a:rPr lang="en-US" dirty="0" smtClean="0"/>
              <a:t>consumption.</a:t>
            </a:r>
          </a:p>
          <a:p>
            <a:r>
              <a:rPr lang="en-US" dirty="0"/>
              <a:t>Added sugars to consider are </a:t>
            </a:r>
            <a:r>
              <a:rPr lang="en-US" dirty="0">
                <a:solidFill>
                  <a:srgbClr val="FF0000"/>
                </a:solidFill>
              </a:rPr>
              <a:t>high-fructose corn syrup</a:t>
            </a:r>
            <a:r>
              <a:rPr lang="en-US" dirty="0"/>
              <a:t>, sucrose, </a:t>
            </a:r>
            <a:r>
              <a:rPr lang="en-US" dirty="0">
                <a:solidFill>
                  <a:srgbClr val="FF0000"/>
                </a:solidFill>
              </a:rPr>
              <a:t>corn syrup</a:t>
            </a:r>
            <a:r>
              <a:rPr lang="en-US" dirty="0"/>
              <a:t>, corn sugar, dextrose and </a:t>
            </a:r>
            <a:r>
              <a:rPr lang="en-US" dirty="0" smtClean="0"/>
              <a:t>cryst</a:t>
            </a:r>
            <a:r>
              <a:rPr lang="en-US" dirty="0"/>
              <a:t>alline fructose</a:t>
            </a:r>
            <a:r>
              <a:rPr lang="en-US" dirty="0" smtClean="0"/>
              <a:t>.</a:t>
            </a:r>
          </a:p>
          <a:p>
            <a:r>
              <a:rPr lang="en-US" dirty="0" smtClean="0"/>
              <a:t>One </a:t>
            </a:r>
            <a:r>
              <a:rPr lang="en-US" dirty="0"/>
              <a:t>way to tell if your food contains these sugars is to look at the ingredients listed on the food label. </a:t>
            </a:r>
          </a:p>
        </p:txBody>
      </p:sp>
    </p:spTree>
    <p:extLst>
      <p:ext uri="{BB962C8B-B14F-4D97-AF65-F5344CB8AC3E}">
        <p14:creationId xmlns:p14="http://schemas.microsoft.com/office/powerpoint/2010/main" val="2899916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Why Added Sugar Is Bad!</a:t>
            </a:r>
            <a:endParaRPr lang="en-US" b="1" dirty="0"/>
          </a:p>
        </p:txBody>
      </p:sp>
      <p:sp>
        <p:nvSpPr>
          <p:cNvPr id="3" name="Content Placeholder 2"/>
          <p:cNvSpPr>
            <a:spLocks noGrp="1"/>
          </p:cNvSpPr>
          <p:nvPr>
            <p:ph idx="1"/>
          </p:nvPr>
        </p:nvSpPr>
        <p:spPr/>
        <p:txBody>
          <a:bodyPr>
            <a:normAutofit/>
          </a:bodyPr>
          <a:lstStyle/>
          <a:p>
            <a:r>
              <a:rPr lang="en-US" dirty="0" smtClean="0"/>
              <a:t>Besides potential dental problems …</a:t>
            </a:r>
          </a:p>
          <a:p>
            <a:r>
              <a:rPr lang="en-US" dirty="0" smtClean="0"/>
              <a:t>Weight gain</a:t>
            </a:r>
          </a:p>
          <a:p>
            <a:r>
              <a:rPr lang="en-US" dirty="0" smtClean="0"/>
              <a:t>Replaces good nutrition choices</a:t>
            </a:r>
          </a:p>
          <a:p>
            <a:r>
              <a:rPr lang="en-US" dirty="0" smtClean="0"/>
              <a:t>Possible </a:t>
            </a:r>
            <a:r>
              <a:rPr lang="en-US" dirty="0"/>
              <a:t>long term consequences </a:t>
            </a:r>
            <a:r>
              <a:rPr lang="en-US" dirty="0" smtClean="0"/>
              <a:t>… increased </a:t>
            </a:r>
            <a:r>
              <a:rPr lang="en-US" dirty="0"/>
              <a:t>risk of heart attack and stroke earlier in </a:t>
            </a:r>
            <a:r>
              <a:rPr lang="en-US" dirty="0" smtClean="0"/>
              <a:t>life</a:t>
            </a:r>
          </a:p>
          <a:p>
            <a:r>
              <a:rPr lang="en-US" dirty="0" smtClean="0"/>
              <a:t>What many kids get = 28 teaspoons PER DAY!</a:t>
            </a:r>
          </a:p>
          <a:p>
            <a:r>
              <a:rPr lang="en-US" dirty="0" smtClean="0"/>
              <a:t>What kids are supposed to get = </a:t>
            </a:r>
            <a:r>
              <a:rPr lang="en-US" b="1" dirty="0" smtClean="0"/>
              <a:t>NO MORE </a:t>
            </a:r>
            <a:r>
              <a:rPr lang="en-US" dirty="0" smtClean="0"/>
              <a:t>than 5 to 8 teaspoons added sugar per day</a:t>
            </a:r>
            <a:endParaRPr lang="en-US" dirty="0"/>
          </a:p>
        </p:txBody>
      </p:sp>
    </p:spTree>
    <p:extLst>
      <p:ext uri="{BB962C8B-B14F-4D97-AF65-F5344CB8AC3E}">
        <p14:creationId xmlns:p14="http://schemas.microsoft.com/office/powerpoint/2010/main" val="3064357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042" r="619" b="10975"/>
          <a:stretch/>
        </p:blipFill>
        <p:spPr>
          <a:xfrm>
            <a:off x="-1" y="914400"/>
            <a:ext cx="9144001" cy="5105400"/>
          </a:xfrm>
          <a:prstGeom prst="rect">
            <a:avLst/>
          </a:prstGeom>
        </p:spPr>
      </p:pic>
      <p:sp>
        <p:nvSpPr>
          <p:cNvPr id="7" name="Rounded Rectangle 6"/>
          <p:cNvSpPr/>
          <p:nvPr/>
        </p:nvSpPr>
        <p:spPr>
          <a:xfrm>
            <a:off x="7543800" y="1066800"/>
            <a:ext cx="762000" cy="9906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05600" y="1905000"/>
            <a:ext cx="2514600" cy="1200329"/>
          </a:xfrm>
          <a:prstGeom prst="rect">
            <a:avLst/>
          </a:prstGeom>
          <a:noFill/>
        </p:spPr>
        <p:txBody>
          <a:bodyPr wrap="square" rtlCol="0">
            <a:spAutoFit/>
          </a:bodyPr>
          <a:lstStyle/>
          <a:p>
            <a:r>
              <a:rPr lang="en-US" sz="7200" dirty="0" smtClean="0">
                <a:solidFill>
                  <a:srgbClr val="FFFF00"/>
                </a:solidFill>
                <a:effectLst>
                  <a:outerShdw blurRad="50800" dist="38100" dir="18900000" algn="bl" rotWithShape="0">
                    <a:prstClr val="black">
                      <a:alpha val="40000"/>
                    </a:prstClr>
                  </a:outerShdw>
                </a:effectLst>
              </a:rPr>
              <a:t>YIKES</a:t>
            </a:r>
            <a:r>
              <a:rPr lang="en-US" sz="7200" dirty="0" smtClean="0">
                <a:solidFill>
                  <a:srgbClr val="FFFF00"/>
                </a:solidFill>
              </a:rPr>
              <a:t>!</a:t>
            </a:r>
            <a:endParaRPr lang="en-US" sz="7200" dirty="0">
              <a:solidFill>
                <a:srgbClr val="FFFF00"/>
              </a:solidFill>
            </a:endParaRPr>
          </a:p>
        </p:txBody>
      </p:sp>
    </p:spTree>
    <p:extLst>
      <p:ext uri="{BB962C8B-B14F-4D97-AF65-F5344CB8AC3E}">
        <p14:creationId xmlns:p14="http://schemas.microsoft.com/office/powerpoint/2010/main" val="318479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144" b="13162"/>
          <a:stretch/>
        </p:blipFill>
        <p:spPr>
          <a:xfrm>
            <a:off x="726506" y="76200"/>
            <a:ext cx="7731694" cy="6629400"/>
          </a:xfrm>
        </p:spPr>
      </p:pic>
    </p:spTree>
    <p:extLst>
      <p:ext uri="{BB962C8B-B14F-4D97-AF65-F5344CB8AC3E}">
        <p14:creationId xmlns:p14="http://schemas.microsoft.com/office/powerpoint/2010/main" val="351369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 y="838200"/>
            <a:ext cx="9094216" cy="5082061"/>
          </a:xfrm>
          <a:prstGeom prst="rect">
            <a:avLst/>
          </a:prstGeom>
        </p:spPr>
      </p:pic>
    </p:spTree>
    <p:extLst>
      <p:ext uri="{BB962C8B-B14F-4D97-AF65-F5344CB8AC3E}">
        <p14:creationId xmlns:p14="http://schemas.microsoft.com/office/powerpoint/2010/main" val="143855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2743199"/>
          </a:xfrm>
        </p:spPr>
        <p:txBody>
          <a:bodyPr>
            <a:noAutofit/>
          </a:bodyPr>
          <a:lstStyle/>
          <a:p>
            <a:r>
              <a:rPr lang="en-US" sz="8800" b="1" dirty="0" smtClean="0"/>
              <a:t>Prevention</a:t>
            </a:r>
            <a:br>
              <a:rPr lang="en-US" sz="8800" b="1" dirty="0" smtClean="0"/>
            </a:br>
            <a:r>
              <a:rPr lang="en-US" sz="8800" b="1" dirty="0" smtClean="0">
                <a:solidFill>
                  <a:schemeClr val="accent6">
                    <a:lumMod val="75000"/>
                  </a:schemeClr>
                </a:solidFill>
              </a:rPr>
              <a:t>(Offense)</a:t>
            </a:r>
            <a:endParaRPr lang="en-US" sz="8800" b="1" dirty="0">
              <a:solidFill>
                <a:schemeClr val="accent6">
                  <a:lumMod val="75000"/>
                </a:schemeClr>
              </a:solidFill>
            </a:endParaRPr>
          </a:p>
        </p:txBody>
      </p:sp>
    </p:spTree>
    <p:extLst>
      <p:ext uri="{BB962C8B-B14F-4D97-AF65-F5344CB8AC3E}">
        <p14:creationId xmlns:p14="http://schemas.microsoft.com/office/powerpoint/2010/main" val="11947917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6844"/>
            <a:ext cx="9144000" cy="5304312"/>
          </a:xfrm>
          <a:prstGeom prst="rect">
            <a:avLst/>
          </a:prstGeom>
        </p:spPr>
      </p:pic>
    </p:spTree>
    <p:extLst>
      <p:ext uri="{BB962C8B-B14F-4D97-AF65-F5344CB8AC3E}">
        <p14:creationId xmlns:p14="http://schemas.microsoft.com/office/powerpoint/2010/main" val="3082584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1047750"/>
            <a:ext cx="7372350" cy="4762500"/>
          </a:xfrm>
          <a:prstGeom prst="rect">
            <a:avLst/>
          </a:prstGeom>
        </p:spPr>
      </p:pic>
    </p:spTree>
    <p:extLst>
      <p:ext uri="{BB962C8B-B14F-4D97-AF65-F5344CB8AC3E}">
        <p14:creationId xmlns:p14="http://schemas.microsoft.com/office/powerpoint/2010/main" val="4253534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324447"/>
            <a:ext cx="3048000" cy="2381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685800"/>
            <a:ext cx="3048000" cy="2381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324447"/>
            <a:ext cx="3048000" cy="238125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685800"/>
            <a:ext cx="3048000" cy="2381250"/>
          </a:xfrm>
          <a:prstGeom prst="rect">
            <a:avLst/>
          </a:prstGeom>
        </p:spPr>
      </p:pic>
    </p:spTree>
    <p:extLst>
      <p:ext uri="{BB962C8B-B14F-4D97-AF65-F5344CB8AC3E}">
        <p14:creationId xmlns:p14="http://schemas.microsoft.com/office/powerpoint/2010/main" val="2324840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685800"/>
            <a:ext cx="3543300" cy="1476375"/>
          </a:xfrm>
          <a:prstGeom prst="rect">
            <a:avLst/>
          </a:prstGeom>
          <a:ln w="76200">
            <a:solidFill>
              <a:schemeClr val="bg1"/>
            </a:solidFill>
          </a:ln>
        </p:spPr>
      </p:pic>
    </p:spTree>
    <p:extLst>
      <p:ext uri="{BB962C8B-B14F-4D97-AF65-F5344CB8AC3E}">
        <p14:creationId xmlns:p14="http://schemas.microsoft.com/office/powerpoint/2010/main" val="4044744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021" y="0"/>
            <a:ext cx="632297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2657856" cy="2076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643866"/>
            <a:ext cx="2657856" cy="2076450"/>
          </a:xfrm>
          <a:prstGeom prst="rect">
            <a:avLst/>
          </a:prstGeom>
        </p:spPr>
      </p:pic>
    </p:spTree>
    <p:extLst>
      <p:ext uri="{BB962C8B-B14F-4D97-AF65-F5344CB8AC3E}">
        <p14:creationId xmlns:p14="http://schemas.microsoft.com/office/powerpoint/2010/main" val="36971667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905" y="0"/>
            <a:ext cx="6864190" cy="6858000"/>
          </a:xfrm>
          <a:prstGeom prst="rect">
            <a:avLst/>
          </a:prstGeom>
        </p:spPr>
      </p:pic>
    </p:spTree>
    <p:extLst>
      <p:ext uri="{BB962C8B-B14F-4D97-AF65-F5344CB8AC3E}">
        <p14:creationId xmlns:p14="http://schemas.microsoft.com/office/powerpoint/2010/main" val="1368096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92681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4" y="0"/>
            <a:ext cx="9040091"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87" t="7009" r="1815" b="4334"/>
          <a:stretch/>
        </p:blipFill>
        <p:spPr>
          <a:xfrm>
            <a:off x="4128117" y="4785064"/>
            <a:ext cx="4500978" cy="1731146"/>
          </a:xfrm>
          <a:prstGeom prst="rect">
            <a:avLst/>
          </a:prstGeom>
          <a:ln w="76200">
            <a:solidFill>
              <a:schemeClr val="bg1"/>
            </a:solidFill>
          </a:ln>
        </p:spPr>
      </p:pic>
      <p:sp>
        <p:nvSpPr>
          <p:cNvPr id="5" name="TextBox 4"/>
          <p:cNvSpPr txBox="1"/>
          <p:nvPr/>
        </p:nvSpPr>
        <p:spPr>
          <a:xfrm>
            <a:off x="914400" y="685800"/>
            <a:ext cx="3962400" cy="2554545"/>
          </a:xfrm>
          <a:prstGeom prst="rect">
            <a:avLst/>
          </a:prstGeom>
          <a:solidFill>
            <a:schemeClr val="bg1">
              <a:alpha val="50000"/>
            </a:schemeClr>
          </a:solidFill>
        </p:spPr>
        <p:txBody>
          <a:bodyPr wrap="square" rtlCol="0">
            <a:spAutoFit/>
          </a:bodyPr>
          <a:lstStyle/>
          <a:p>
            <a:r>
              <a:rPr lang="en-US" sz="4000" dirty="0" smtClean="0">
                <a:solidFill>
                  <a:srgbClr val="FFFF00"/>
                </a:solidFill>
                <a:effectLst>
                  <a:outerShdw blurRad="50800" dist="38100" dir="18900000" algn="bl" rotWithShape="0">
                    <a:prstClr val="black">
                      <a:alpha val="40000"/>
                    </a:prstClr>
                  </a:outerShdw>
                </a:effectLst>
              </a:rPr>
              <a:t>Still not great … but washes off teeth faster and not so much acid!</a:t>
            </a:r>
            <a:endParaRPr lang="en-US" sz="4000" dirty="0">
              <a:solidFill>
                <a:srgbClr val="FFFF00"/>
              </a:solidFill>
            </a:endParaRPr>
          </a:p>
        </p:txBody>
      </p:sp>
    </p:spTree>
    <p:extLst>
      <p:ext uri="{BB962C8B-B14F-4D97-AF65-F5344CB8AC3E}">
        <p14:creationId xmlns:p14="http://schemas.microsoft.com/office/powerpoint/2010/main" val="598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85800" y="1600200"/>
            <a:ext cx="7772400" cy="2743199"/>
          </a:xfrm>
        </p:spPr>
        <p:txBody>
          <a:bodyPr>
            <a:noAutofit/>
          </a:bodyPr>
          <a:lstStyle/>
          <a:p>
            <a:r>
              <a:rPr lang="en-US" sz="8800" b="1" dirty="0" smtClean="0"/>
              <a:t>Prevention</a:t>
            </a:r>
            <a:br>
              <a:rPr lang="en-US" sz="8800" b="1" dirty="0" smtClean="0"/>
            </a:br>
            <a:r>
              <a:rPr lang="en-US" sz="8800" b="1" dirty="0" smtClean="0">
                <a:solidFill>
                  <a:schemeClr val="accent6">
                    <a:lumMod val="75000"/>
                  </a:schemeClr>
                </a:solidFill>
              </a:rPr>
              <a:t>(Defense)</a:t>
            </a:r>
            <a:endParaRPr lang="en-US" sz="8800" b="1" dirty="0">
              <a:solidFill>
                <a:schemeClr val="accent6">
                  <a:lumMod val="75000"/>
                </a:schemeClr>
              </a:solidFill>
            </a:endParaRPr>
          </a:p>
        </p:txBody>
      </p:sp>
    </p:spTree>
    <p:extLst>
      <p:ext uri="{BB962C8B-B14F-4D97-AF65-F5344CB8AC3E}">
        <p14:creationId xmlns:p14="http://schemas.microsoft.com/office/powerpoint/2010/main" val="17904488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429" y="1390650"/>
            <a:ext cx="7627141" cy="5086350"/>
          </a:xfrm>
          <a:prstGeom prst="rect">
            <a:avLst/>
          </a:prstGeom>
        </p:spPr>
      </p:pic>
      <p:sp>
        <p:nvSpPr>
          <p:cNvPr id="5" name="Title 4"/>
          <p:cNvSpPr>
            <a:spLocks noGrp="1"/>
          </p:cNvSpPr>
          <p:nvPr>
            <p:ph type="title"/>
          </p:nvPr>
        </p:nvSpPr>
        <p:spPr/>
        <p:txBody>
          <a:bodyPr>
            <a:normAutofit/>
          </a:bodyPr>
          <a:lstStyle/>
          <a:p>
            <a:r>
              <a:rPr lang="en-US" dirty="0" smtClean="0"/>
              <a:t>Brush for 2 Minutes, 2 Times Day</a:t>
            </a:r>
            <a:endParaRPr lang="en-US" dirty="0"/>
          </a:p>
        </p:txBody>
      </p:sp>
      <p:sp>
        <p:nvSpPr>
          <p:cNvPr id="6" name="TextBox 5"/>
          <p:cNvSpPr txBox="1"/>
          <p:nvPr/>
        </p:nvSpPr>
        <p:spPr>
          <a:xfrm>
            <a:off x="5638800" y="1390650"/>
            <a:ext cx="2746770" cy="1015663"/>
          </a:xfrm>
          <a:prstGeom prst="rect">
            <a:avLst/>
          </a:prstGeom>
          <a:noFill/>
        </p:spPr>
        <p:txBody>
          <a:bodyPr wrap="square" rtlCol="0">
            <a:spAutoFit/>
          </a:bodyPr>
          <a:lstStyle/>
          <a:p>
            <a:pPr algn="r"/>
            <a:r>
              <a:rPr lang="en-US" sz="6000" dirty="0" smtClean="0">
                <a:solidFill>
                  <a:srgbClr val="FF0000"/>
                </a:solidFill>
                <a:effectLst>
                  <a:outerShdw blurRad="50800" dist="38100" dir="18900000" algn="bl" rotWithShape="0">
                    <a:prstClr val="black">
                      <a:alpha val="40000"/>
                    </a:prstClr>
                  </a:outerShdw>
                </a:effectLst>
              </a:rPr>
              <a:t>2Min2X</a:t>
            </a:r>
            <a:endParaRPr lang="en-US" sz="6000" dirty="0">
              <a:solidFill>
                <a:srgbClr val="FF0000"/>
              </a:solidFill>
            </a:endParaRPr>
          </a:p>
        </p:txBody>
      </p:sp>
    </p:spTree>
    <p:extLst>
      <p:ext uri="{BB962C8B-B14F-4D97-AF65-F5344CB8AC3E}">
        <p14:creationId xmlns:p14="http://schemas.microsoft.com/office/powerpoint/2010/main" val="178269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k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412875" y="0"/>
            <a:ext cx="6318250" cy="6858000"/>
          </a:xfrm>
          <a:prstGeom prst="rect">
            <a:avLst/>
          </a:prstGeom>
          <a:noFill/>
          <a:ln>
            <a:noFill/>
          </a:ln>
        </p:spPr>
      </p:pic>
    </p:spTree>
    <p:extLst>
      <p:ext uri="{BB962C8B-B14F-4D97-AF65-F5344CB8AC3E}">
        <p14:creationId xmlns:p14="http://schemas.microsoft.com/office/powerpoint/2010/main" val="561118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80" y="1390650"/>
            <a:ext cx="7628840" cy="5086350"/>
          </a:xfrm>
          <a:prstGeom prst="rect">
            <a:avLst/>
          </a:prstGeom>
        </p:spPr>
      </p:pic>
      <p:sp>
        <p:nvSpPr>
          <p:cNvPr id="5" name="Title 4"/>
          <p:cNvSpPr>
            <a:spLocks noGrp="1"/>
          </p:cNvSpPr>
          <p:nvPr>
            <p:ph type="title"/>
          </p:nvPr>
        </p:nvSpPr>
        <p:spPr/>
        <p:txBody>
          <a:bodyPr>
            <a:normAutofit fontScale="90000"/>
          </a:bodyPr>
          <a:lstStyle/>
          <a:p>
            <a:r>
              <a:rPr lang="en-US" dirty="0" smtClean="0"/>
              <a:t>Floss … At Least 3 Times Each Week</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0" y="4191000"/>
            <a:ext cx="3276600" cy="2456704"/>
          </a:xfrm>
          <a:prstGeom prst="rect">
            <a:avLst/>
          </a:prstGeom>
          <a:ln w="76200">
            <a:solidFill>
              <a:schemeClr val="bg1">
                <a:lumMod val="95000"/>
              </a:schemeClr>
            </a:solidFill>
          </a:ln>
        </p:spPr>
      </p:pic>
    </p:spTree>
    <p:extLst>
      <p:ext uri="{BB962C8B-B14F-4D97-AF65-F5344CB8AC3E}">
        <p14:creationId xmlns:p14="http://schemas.microsoft.com/office/powerpoint/2010/main" val="2065817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31" b="11163"/>
          <a:stretch/>
        </p:blipFill>
        <p:spPr>
          <a:xfrm>
            <a:off x="1600200" y="0"/>
            <a:ext cx="6002408" cy="6781800"/>
          </a:xfrm>
          <a:prstGeom prst="rect">
            <a:avLst/>
          </a:prstGeom>
        </p:spPr>
      </p:pic>
    </p:spTree>
    <p:extLst>
      <p:ext uri="{BB962C8B-B14F-4D97-AF65-F5344CB8AC3E}">
        <p14:creationId xmlns:p14="http://schemas.microsoft.com/office/powerpoint/2010/main" val="1050512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 peppe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98738" y="0"/>
            <a:ext cx="3944937" cy="6858000"/>
          </a:xfrm>
          <a:prstGeom prst="rect">
            <a:avLst/>
          </a:prstGeom>
          <a:noFill/>
          <a:ln>
            <a:noFill/>
          </a:ln>
        </p:spPr>
      </p:pic>
    </p:spTree>
    <p:extLst>
      <p:ext uri="{BB962C8B-B14F-4D97-AF65-F5344CB8AC3E}">
        <p14:creationId xmlns:p14="http://schemas.microsoft.com/office/powerpoint/2010/main" val="3872552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21053"/>
            <a:ext cx="6709834" cy="6032147"/>
          </a:xfrm>
          <a:prstGeom prst="rect">
            <a:avLst/>
          </a:prstGeom>
        </p:spPr>
      </p:pic>
    </p:spTree>
    <p:extLst>
      <p:ext uri="{BB962C8B-B14F-4D97-AF65-F5344CB8AC3E}">
        <p14:creationId xmlns:p14="http://schemas.microsoft.com/office/powerpoint/2010/main" val="550911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 ew"/>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598253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torad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747790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74cbe711edf8aa1bdf83bb557be916e7808a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1559</Words>
  <Application>Microsoft Office PowerPoint</Application>
  <PresentationFormat>On-screen Show (4:3)</PresentationFormat>
  <Paragraphs>119</Paragraphs>
  <Slides>51</Slides>
  <Notes>25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Healthy Mouth Healthy Body</vt:lpstr>
      <vt:lpstr>PowerPoint Presentation</vt:lpstr>
      <vt:lpstr>PowerPoint Presentation</vt:lpstr>
      <vt:lpstr>Prevention (Offense)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Added Sugar?</vt:lpstr>
      <vt:lpstr>Why Added Sugar Is Bad!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(Defense)</vt:lpstr>
      <vt:lpstr>Brush for 2 Minutes, 2 Times Day</vt:lpstr>
      <vt:lpstr>Floss … At Least 3 Times Each Week</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Albertson</dc:creator>
  <cp:lastModifiedBy>Melissa Albertson</cp:lastModifiedBy>
  <cp:revision>74</cp:revision>
  <dcterms:created xsi:type="dcterms:W3CDTF">2014-10-13T19:56:32Z</dcterms:created>
  <dcterms:modified xsi:type="dcterms:W3CDTF">2016-11-28T18:06:08Z</dcterms:modified>
</cp:coreProperties>
</file>